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328" r:id="rId3"/>
    <p:sldId id="359" r:id="rId4"/>
    <p:sldId id="366" r:id="rId5"/>
    <p:sldId id="394" r:id="rId6"/>
    <p:sldId id="406" r:id="rId7"/>
    <p:sldId id="374" r:id="rId8"/>
    <p:sldId id="398" r:id="rId9"/>
    <p:sldId id="397" r:id="rId10"/>
    <p:sldId id="399" r:id="rId11"/>
    <p:sldId id="400" r:id="rId12"/>
    <p:sldId id="396" r:id="rId13"/>
    <p:sldId id="401" r:id="rId14"/>
    <p:sldId id="402" r:id="rId15"/>
    <p:sldId id="384" r:id="rId16"/>
    <p:sldId id="395" r:id="rId17"/>
    <p:sldId id="385" r:id="rId18"/>
    <p:sldId id="403" r:id="rId19"/>
    <p:sldId id="404" r:id="rId20"/>
    <p:sldId id="405" r:id="rId21"/>
    <p:sldId id="386" r:id="rId22"/>
    <p:sldId id="407" r:id="rId23"/>
    <p:sldId id="389" r:id="rId24"/>
    <p:sldId id="408" r:id="rId25"/>
    <p:sldId id="393" r:id="rId26"/>
    <p:sldId id="409" r:id="rId27"/>
    <p:sldId id="364" r:id="rId28"/>
  </p:sldIdLst>
  <p:sldSz cx="9144000" cy="6858000" type="screen4x3"/>
  <p:notesSz cx="6669088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52" autoAdjust="0"/>
  </p:normalViewPr>
  <p:slideViewPr>
    <p:cSldViewPr>
      <p:cViewPr varScale="1">
        <p:scale>
          <a:sx n="121" d="100"/>
          <a:sy n="121" d="100"/>
        </p:scale>
        <p:origin x="-383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Sheet1!$A$2:$A$19</c:f>
              <c:strCache>
                <c:ptCount val="18"/>
                <c:pt idx="0">
                  <c:v>Maersk Line</c:v>
                </c:pt>
                <c:pt idx="1">
                  <c:v>CMA CGM</c:v>
                </c:pt>
                <c:pt idx="2">
                  <c:v>Hapag-Lloyd</c:v>
                </c:pt>
                <c:pt idx="3">
                  <c:v>Hanjin</c:v>
                </c:pt>
                <c:pt idx="4">
                  <c:v>Hyundai</c:v>
                </c:pt>
                <c:pt idx="5">
                  <c:v>China Shipping</c:v>
                </c:pt>
                <c:pt idx="6">
                  <c:v>Coscon</c:v>
                </c:pt>
                <c:pt idx="7">
                  <c:v>SITC</c:v>
                </c:pt>
                <c:pt idx="8">
                  <c:v>Evergreen</c:v>
                </c:pt>
                <c:pt idx="9">
                  <c:v>Wan Hai</c:v>
                </c:pt>
                <c:pt idx="10">
                  <c:v>Yang Ming</c:v>
                </c:pt>
                <c:pt idx="11">
                  <c:v>"K" Line</c:v>
                </c:pt>
                <c:pt idx="12">
                  <c:v>MOL</c:v>
                </c:pt>
                <c:pt idx="13">
                  <c:v>NYK</c:v>
                </c:pt>
                <c:pt idx="14">
                  <c:v>APL</c:v>
                </c:pt>
                <c:pt idx="15">
                  <c:v>OOCL</c:v>
                </c:pt>
                <c:pt idx="16">
                  <c:v>UASC</c:v>
                </c:pt>
                <c:pt idx="17">
                  <c:v>ZIM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5548</c:v>
                </c:pt>
                <c:pt idx="1">
                  <c:v>4805.9000000000005</c:v>
                </c:pt>
                <c:pt idx="2">
                  <c:v>2479.9116170000025</c:v>
                </c:pt>
                <c:pt idx="7" formatCode="General">
                  <c:v>226.01300000000001</c:v>
                </c:pt>
                <c:pt idx="9">
                  <c:v>455.73987159000001</c:v>
                </c:pt>
                <c:pt idx="15" formatCode="General">
                  <c:v>1265.7809999999999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F7-47D1-BBEB-1EE6497EC0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Loss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Sheet1!$A$2:$A$19</c:f>
              <c:strCache>
                <c:ptCount val="18"/>
                <c:pt idx="0">
                  <c:v>Maersk Line</c:v>
                </c:pt>
                <c:pt idx="1">
                  <c:v>CMA CGM</c:v>
                </c:pt>
                <c:pt idx="2">
                  <c:v>Hapag-Lloyd</c:v>
                </c:pt>
                <c:pt idx="3">
                  <c:v>Hanjin</c:v>
                </c:pt>
                <c:pt idx="4">
                  <c:v>Hyundai</c:v>
                </c:pt>
                <c:pt idx="5">
                  <c:v>China Shipping</c:v>
                </c:pt>
                <c:pt idx="6">
                  <c:v>Coscon</c:v>
                </c:pt>
                <c:pt idx="7">
                  <c:v>SITC</c:v>
                </c:pt>
                <c:pt idx="8">
                  <c:v>Evergreen</c:v>
                </c:pt>
                <c:pt idx="9">
                  <c:v>Wan Hai</c:v>
                </c:pt>
                <c:pt idx="10">
                  <c:v>Yang Ming</c:v>
                </c:pt>
                <c:pt idx="11">
                  <c:v>"K" Line</c:v>
                </c:pt>
                <c:pt idx="12">
                  <c:v>MOL</c:v>
                </c:pt>
                <c:pt idx="13">
                  <c:v>NYK</c:v>
                </c:pt>
                <c:pt idx="14">
                  <c:v>APL</c:v>
                </c:pt>
                <c:pt idx="15">
                  <c:v>OOCL</c:v>
                </c:pt>
                <c:pt idx="16">
                  <c:v>UASC</c:v>
                </c:pt>
                <c:pt idx="17">
                  <c:v>ZIM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3" formatCode="#,##0">
                  <c:v>-694.20368000000042</c:v>
                </c:pt>
                <c:pt idx="4" formatCode="#,##0">
                  <c:v>-941.22185309999998</c:v>
                </c:pt>
                <c:pt idx="5" formatCode="#,##0">
                  <c:v>-785.39312399999949</c:v>
                </c:pt>
                <c:pt idx="6">
                  <c:v>-1074.5220923299999</c:v>
                </c:pt>
                <c:pt idx="8" formatCode="#,##0">
                  <c:v>-227.28457050999998</c:v>
                </c:pt>
                <c:pt idx="10" formatCode="#,##0">
                  <c:v>-719.41635336000002</c:v>
                </c:pt>
                <c:pt idx="11">
                  <c:v>-389.3227349999998</c:v>
                </c:pt>
                <c:pt idx="12" formatCode="#,##0">
                  <c:v>-1114.1426179999999</c:v>
                </c:pt>
                <c:pt idx="13" formatCode="#,##0">
                  <c:v>-623.9341965999995</c:v>
                </c:pt>
                <c:pt idx="14" formatCode="#,##0">
                  <c:v>-1197</c:v>
                </c:pt>
                <c:pt idx="16" formatCode="#,##0">
                  <c:v>-303.10000000000002</c:v>
                </c:pt>
                <c:pt idx="17">
                  <c:v>-340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F7-47D1-BBEB-1EE6497EC0A2}"/>
            </c:ext>
          </c:extLst>
        </c:ser>
        <c:dLbls/>
        <c:axId val="96958720"/>
        <c:axId val="96972800"/>
      </c:barChart>
      <c:catAx>
        <c:axId val="96958720"/>
        <c:scaling>
          <c:orientation val="minMax"/>
        </c:scaling>
        <c:axPos val="b"/>
        <c:numFmt formatCode="General" sourceLinked="0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6972800"/>
        <c:crossesAt val="0"/>
        <c:auto val="1"/>
        <c:lblAlgn val="ctr"/>
        <c:lblOffset val="100"/>
      </c:catAx>
      <c:valAx>
        <c:axId val="96972800"/>
        <c:scaling>
          <c:orientation val="minMax"/>
          <c:min val="-3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NL" dirty="0" err="1" smtClean="0"/>
                  <a:t>Operating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profit</a:t>
                </a:r>
                <a:r>
                  <a:rPr lang="nl-NL" baseline="0" dirty="0" smtClean="0"/>
                  <a:t> (</a:t>
                </a:r>
                <a:r>
                  <a:rPr lang="nl-NL" baseline="0" dirty="0" err="1" smtClean="0"/>
                  <a:t>million</a:t>
                </a:r>
                <a:r>
                  <a:rPr lang="nl-NL" baseline="0" dirty="0" smtClean="0"/>
                  <a:t> USD)</a:t>
                </a:r>
                <a:endParaRPr lang="nl-NL" dirty="0"/>
              </a:p>
            </c:rich>
          </c:tx>
          <c:layout/>
        </c:title>
        <c:numFmt formatCode="#,##0" sourceLinked="0"/>
        <c:tickLblPos val="nextTo"/>
        <c:crossAx val="96958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Sheet1!$A$2:$A$19</c:f>
              <c:strCache>
                <c:ptCount val="18"/>
                <c:pt idx="0">
                  <c:v>Maersk Line</c:v>
                </c:pt>
                <c:pt idx="1">
                  <c:v>CMA CGM</c:v>
                </c:pt>
                <c:pt idx="2">
                  <c:v>Hapag-Lloyd</c:v>
                </c:pt>
                <c:pt idx="3">
                  <c:v>Hanjin</c:v>
                </c:pt>
                <c:pt idx="4">
                  <c:v>Hyundai</c:v>
                </c:pt>
                <c:pt idx="5">
                  <c:v>China Shipping</c:v>
                </c:pt>
                <c:pt idx="6">
                  <c:v>Coscon</c:v>
                </c:pt>
                <c:pt idx="7">
                  <c:v>SITC</c:v>
                </c:pt>
                <c:pt idx="8">
                  <c:v>Evergreen</c:v>
                </c:pt>
                <c:pt idx="9">
                  <c:v>Wan Hai</c:v>
                </c:pt>
                <c:pt idx="10">
                  <c:v>Yang Ming</c:v>
                </c:pt>
                <c:pt idx="11">
                  <c:v>"K" Line</c:v>
                </c:pt>
                <c:pt idx="12">
                  <c:v>MOL</c:v>
                </c:pt>
                <c:pt idx="13">
                  <c:v>NYK</c:v>
                </c:pt>
                <c:pt idx="14">
                  <c:v>APL</c:v>
                </c:pt>
                <c:pt idx="15">
                  <c:v>OOCL</c:v>
                </c:pt>
                <c:pt idx="16">
                  <c:v>UASC</c:v>
                </c:pt>
                <c:pt idx="17">
                  <c:v>ZIM</c:v>
                </c:pt>
              </c:strCache>
            </c:strRef>
          </c:cat>
          <c:val>
            <c:numRef>
              <c:f>Sheet1!$B$2:$B$19</c:f>
              <c:numCache>
                <c:formatCode>_-* #,##0_-;\-* #,##0_-;_-* "-"??_-;_-@_-</c:formatCode>
                <c:ptCount val="18"/>
                <c:pt idx="0">
                  <c:v>5078</c:v>
                </c:pt>
                <c:pt idx="1">
                  <c:v>1889.7</c:v>
                </c:pt>
                <c:pt idx="7">
                  <c:v>551.27299999999991</c:v>
                </c:pt>
                <c:pt idx="9">
                  <c:v>420.03854347999965</c:v>
                </c:pt>
                <c:pt idx="12">
                  <c:v>134.66451564999997</c:v>
                </c:pt>
                <c:pt idx="15">
                  <c:v>1080.365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D2-45DC-901C-8BC14712C5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Loss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Sheet1!$A$2:$A$19</c:f>
              <c:strCache>
                <c:ptCount val="18"/>
                <c:pt idx="0">
                  <c:v>Maersk Line</c:v>
                </c:pt>
                <c:pt idx="1">
                  <c:v>CMA CGM</c:v>
                </c:pt>
                <c:pt idx="2">
                  <c:v>Hapag-Lloyd</c:v>
                </c:pt>
                <c:pt idx="3">
                  <c:v>Hanjin</c:v>
                </c:pt>
                <c:pt idx="4">
                  <c:v>Hyundai</c:v>
                </c:pt>
                <c:pt idx="5">
                  <c:v>China Shipping</c:v>
                </c:pt>
                <c:pt idx="6">
                  <c:v>Coscon</c:v>
                </c:pt>
                <c:pt idx="7">
                  <c:v>SITC</c:v>
                </c:pt>
                <c:pt idx="8">
                  <c:v>Evergreen</c:v>
                </c:pt>
                <c:pt idx="9">
                  <c:v>Wan Hai</c:v>
                </c:pt>
                <c:pt idx="10">
                  <c:v>Yang Ming</c:v>
                </c:pt>
                <c:pt idx="11">
                  <c:v>"K" Line</c:v>
                </c:pt>
                <c:pt idx="12">
                  <c:v>MOL</c:v>
                </c:pt>
                <c:pt idx="13">
                  <c:v>NYK</c:v>
                </c:pt>
                <c:pt idx="14">
                  <c:v>APL</c:v>
                </c:pt>
                <c:pt idx="15">
                  <c:v>OOCL</c:v>
                </c:pt>
                <c:pt idx="16">
                  <c:v>UASC</c:v>
                </c:pt>
                <c:pt idx="17">
                  <c:v>ZIM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2" formatCode="_-* #,##0_-;\-* #,##0_-;_-* &quot;-&quot;??_-;_-@_-">
                  <c:v>-949.74588199999994</c:v>
                </c:pt>
                <c:pt idx="3" formatCode="_-* #,##0_-;\-* #,##0_-;_-* &quot;-&quot;??_-;_-@_-">
                  <c:v>-2328.7163099999998</c:v>
                </c:pt>
                <c:pt idx="4" formatCode="_-* #,##0_-;\-* #,##0_-;_-* &quot;-&quot;??_-;_-@_-">
                  <c:v>-2735.4590947000002</c:v>
                </c:pt>
                <c:pt idx="5" formatCode="_-* #,##0_-;\-* #,##0_-;_-* &quot;-&quot;??_-;_-@_-">
                  <c:v>-992.16736759999947</c:v>
                </c:pt>
                <c:pt idx="6" formatCode="_-* #,##0_-;\-* #,##0_-;_-* &quot;-&quot;??_-;_-@_-">
                  <c:v>-2541.1962362200002</c:v>
                </c:pt>
                <c:pt idx="8" formatCode="_-* #,##0_-;\-* #,##0_-;_-* &quot;-&quot;??_-;_-@_-">
                  <c:v>-275.47622865999961</c:v>
                </c:pt>
                <c:pt idx="10" formatCode="_-* #,##0_-;\-* #,##0_-;_-* &quot;-&quot;??_-;_-@_-">
                  <c:v>-698.97185816000001</c:v>
                </c:pt>
                <c:pt idx="11" formatCode="_-* #,##0_-;\-* #,##0_-;_-* &quot;-&quot;??_-;_-@_-">
                  <c:v>-591.23320699999999</c:v>
                </c:pt>
                <c:pt idx="13" formatCode="#,##0">
                  <c:v>-623.93419659999938</c:v>
                </c:pt>
                <c:pt idx="14" formatCode="_-* #,##0_-;\-* #,##0_-;_-* &quot;-&quot;??_-;_-@_-">
                  <c:v>-519</c:v>
                </c:pt>
                <c:pt idx="16" formatCode="_-* #,##0_-;\-* #,##0_-;_-* &quot;-&quot;??_-;_-@_-">
                  <c:v>-1395.2939999999999</c:v>
                </c:pt>
                <c:pt idx="17" formatCode="_-* #,##0_-;\-* #,##0_-;_-* &quot;-&quot;??_-;_-@_-">
                  <c:v>-1540.1429999999998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D2-45DC-901C-8BC14712C53E}"/>
            </c:ext>
          </c:extLst>
        </c:ser>
        <c:dLbls/>
        <c:axId val="97277824"/>
        <c:axId val="97279360"/>
      </c:barChart>
      <c:catAx>
        <c:axId val="97277824"/>
        <c:scaling>
          <c:orientation val="minMax"/>
        </c:scaling>
        <c:axPos val="b"/>
        <c:numFmt formatCode="General" sourceLinked="0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7279360"/>
        <c:crossesAt val="0"/>
        <c:auto val="1"/>
        <c:lblAlgn val="ctr"/>
        <c:lblOffset val="100"/>
      </c:catAx>
      <c:valAx>
        <c:axId val="97279360"/>
        <c:scaling>
          <c:orientation val="minMax"/>
          <c:min val="-3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NL" dirty="0" err="1" smtClean="0"/>
                  <a:t>Operating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profit</a:t>
                </a:r>
                <a:r>
                  <a:rPr lang="nl-NL" baseline="0" dirty="0" smtClean="0"/>
                  <a:t> (</a:t>
                </a:r>
                <a:r>
                  <a:rPr lang="nl-NL" baseline="0" dirty="0" err="1" smtClean="0"/>
                  <a:t>million</a:t>
                </a:r>
                <a:r>
                  <a:rPr lang="nl-NL" baseline="0" dirty="0" smtClean="0"/>
                  <a:t> USD)</a:t>
                </a:r>
                <a:endParaRPr lang="nl-NL" dirty="0"/>
              </a:p>
            </c:rich>
          </c:tx>
          <c:layout/>
        </c:title>
        <c:numFmt formatCode="#,##0" sourceLinked="0"/>
        <c:tickLblPos val="nextTo"/>
        <c:crossAx val="97277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3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(est)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102</c:v>
                </c:pt>
                <c:pt idx="1">
                  <c:v>113.2</c:v>
                </c:pt>
                <c:pt idx="2">
                  <c:v>125.1</c:v>
                </c:pt>
                <c:pt idx="3">
                  <c:v>130.9</c:v>
                </c:pt>
                <c:pt idx="4">
                  <c:v>118.2</c:v>
                </c:pt>
                <c:pt idx="5">
                  <c:v>131.19999999999999</c:v>
                </c:pt>
                <c:pt idx="6" formatCode="#,##0">
                  <c:v>141.6</c:v>
                </c:pt>
                <c:pt idx="7" formatCode="#,##0">
                  <c:v>143</c:v>
                </c:pt>
                <c:pt idx="8" formatCode="#,##0">
                  <c:v>146.6</c:v>
                </c:pt>
                <c:pt idx="9" formatCode="#,##0">
                  <c:v>153</c:v>
                </c:pt>
                <c:pt idx="10" formatCode="#,##0">
                  <c:v>155.30000000000001</c:v>
                </c:pt>
                <c:pt idx="11" formatCode="#,##0">
                  <c:v>159.02720000000014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A8-49F9-8D5D-950411DB3818}"/>
            </c:ext>
          </c:extLst>
        </c:ser>
        <c:dLbls/>
        <c:axId val="97361920"/>
        <c:axId val="97363456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(est)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0.12000000000000002</c:v>
                </c:pt>
                <c:pt idx="1">
                  <c:v>0.10980392156862757</c:v>
                </c:pt>
                <c:pt idx="2">
                  <c:v>0.10512367491166079</c:v>
                </c:pt>
                <c:pt idx="3">
                  <c:v>4.6362909672262177E-2</c:v>
                </c:pt>
                <c:pt idx="4">
                  <c:v>-9.7020626432391177E-2</c:v>
                </c:pt>
                <c:pt idx="5">
                  <c:v>0.10998307952622671</c:v>
                </c:pt>
                <c:pt idx="6" formatCode="0.0%">
                  <c:v>7.9268292682926914E-2</c:v>
                </c:pt>
                <c:pt idx="7" formatCode="0.0%">
                  <c:v>9.8870056497175687E-3</c:v>
                </c:pt>
                <c:pt idx="8" formatCode="0.0%">
                  <c:v>2.5174825174825194E-2</c:v>
                </c:pt>
                <c:pt idx="9" formatCode="0.0%">
                  <c:v>4.3656207366985063E-2</c:v>
                </c:pt>
                <c:pt idx="10" formatCode="0.0%">
                  <c:v>1.5032679738562277E-2</c:v>
                </c:pt>
                <c:pt idx="11" formatCode="0.0%">
                  <c:v>2.4000000000000032E-2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A8-49F9-8D5D-950411DB3818}"/>
            </c:ext>
          </c:extLst>
        </c:ser>
        <c:dLbls/>
        <c:marker val="1"/>
        <c:axId val="97367552"/>
        <c:axId val="97365376"/>
      </c:lineChart>
      <c:catAx>
        <c:axId val="97361920"/>
        <c:scaling>
          <c:orientation val="minMax"/>
        </c:scaling>
        <c:axPos val="b"/>
        <c:numFmt formatCode="General" sourceLinked="1"/>
        <c:tickLblPos val="nextTo"/>
        <c:txPr>
          <a:bodyPr rot="2700000" vert="horz"/>
          <a:lstStyle/>
          <a:p>
            <a:pPr>
              <a:defRPr sz="1400"/>
            </a:pPr>
            <a:endParaRPr lang="en-US"/>
          </a:p>
        </c:txPr>
        <c:crossAx val="97363456"/>
        <c:crosses val="autoZero"/>
        <c:auto val="1"/>
        <c:lblAlgn val="ctr"/>
        <c:lblOffset val="100"/>
      </c:catAx>
      <c:valAx>
        <c:axId val="97363456"/>
        <c:scaling>
          <c:orientation val="minMax"/>
          <c:max val="2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Carryings (million TEU)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361920"/>
        <c:crosses val="autoZero"/>
        <c:crossBetween val="between"/>
        <c:majorUnit val="25"/>
      </c:valAx>
      <c:valAx>
        <c:axId val="97365376"/>
        <c:scaling>
          <c:orientation val="minMax"/>
          <c:max val="0.15000000000000016"/>
          <c:min val="-0.15000000000000016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Growth (%)</a:t>
                </a:r>
                <a:endParaRPr lang="en-GB" dirty="0"/>
              </a:p>
            </c:rich>
          </c:tx>
          <c:layout/>
        </c:title>
        <c:numFmt formatCode="0%" sourceLinked="0"/>
        <c:tickLblPos val="nextTo"/>
        <c:crossAx val="97367552"/>
        <c:crosses val="max"/>
        <c:crossBetween val="between"/>
      </c:valAx>
      <c:catAx>
        <c:axId val="97367552"/>
        <c:scaling>
          <c:orientation val="minMax"/>
        </c:scaling>
        <c:delete val="1"/>
        <c:axPos val="b"/>
        <c:numFmt formatCode="General" sourceLinked="1"/>
        <c:tickLblPos val="none"/>
        <c:crossAx val="97365376"/>
        <c:crosses val="autoZero"/>
        <c:auto val="1"/>
        <c:lblAlgn val="ctr"/>
        <c:lblOffset val="100"/>
      </c:catAx>
      <c:spPr>
        <a:noFill/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35"/>
  <c:chart>
    <c:autoTitleDeleted val="1"/>
    <c:plotArea>
      <c:layout>
        <c:manualLayout>
          <c:layoutTarget val="inner"/>
          <c:xMode val="edge"/>
          <c:yMode val="edge"/>
          <c:x val="9.6687202294157698E-2"/>
          <c:y val="5.1997468610260007E-2"/>
          <c:w val="0.75389034703995361"/>
          <c:h val="0.8153577870472277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dPt>
            <c:idx val="1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E32-4369-8B65-788C3FDB1A6E}"/>
              </c:ext>
            </c:extLst>
          </c:dPt>
          <c:dPt>
            <c:idx val="15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32-4369-8B65-788C3FDB1A6E}"/>
              </c:ext>
            </c:extLst>
          </c:dPt>
          <c:dPt>
            <c:idx val="16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E32-4369-8B65-788C3FDB1A6E}"/>
              </c:ext>
            </c:extLst>
          </c:dPt>
          <c:dPt>
            <c:idx val="17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32-4369-8B65-788C3FDB1A6E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9.1300000000000008</c:v>
                </c:pt>
                <c:pt idx="1">
                  <c:v>10.64</c:v>
                </c:pt>
                <c:pt idx="2">
                  <c:v>11.69</c:v>
                </c:pt>
                <c:pt idx="3">
                  <c:v>13.02</c:v>
                </c:pt>
                <c:pt idx="4">
                  <c:v>13.64</c:v>
                </c:pt>
                <c:pt idx="5">
                  <c:v>14.81</c:v>
                </c:pt>
                <c:pt idx="6" formatCode="#,##0.00">
                  <c:v>15.9</c:v>
                </c:pt>
                <c:pt idx="7" formatCode="#,##0.00">
                  <c:v>16.8</c:v>
                </c:pt>
                <c:pt idx="8" formatCode="#,##0.00">
                  <c:v>17.77</c:v>
                </c:pt>
                <c:pt idx="9" formatCode="#,##0.00">
                  <c:v>18.82</c:v>
                </c:pt>
                <c:pt idx="10" formatCode="#,##0.00">
                  <c:v>20.38</c:v>
                </c:pt>
                <c:pt idx="11" formatCode="#,##0.00">
                  <c:v>20.68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32-4369-8B65-788C3FDB1A6E}"/>
            </c:ext>
          </c:extLst>
        </c:ser>
        <c:dLbls/>
        <c:axId val="97684864"/>
        <c:axId val="97694848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0%</c:formatCode>
                <c:ptCount val="12"/>
                <c:pt idx="0">
                  <c:v>0.12000000000000002</c:v>
                </c:pt>
                <c:pt idx="1">
                  <c:v>0.16538882803943045</c:v>
                </c:pt>
                <c:pt idx="2">
                  <c:v>9.8684210526315694E-2</c:v>
                </c:pt>
                <c:pt idx="3">
                  <c:v>0.11377245508982049</c:v>
                </c:pt>
                <c:pt idx="4">
                  <c:v>4.7619047619047693E-2</c:v>
                </c:pt>
                <c:pt idx="5">
                  <c:v>8.5777126099706724E-2</c:v>
                </c:pt>
                <c:pt idx="6" formatCode="0.0%">
                  <c:v>7.3598919648885999E-2</c:v>
                </c:pt>
                <c:pt idx="7" formatCode="0.0%">
                  <c:v>5.6603773584905662E-2</c:v>
                </c:pt>
                <c:pt idx="8" formatCode="0.0%">
                  <c:v>5.7738095238095331E-2</c:v>
                </c:pt>
                <c:pt idx="9" formatCode="0.0%">
                  <c:v>5.9088351153629808E-2</c:v>
                </c:pt>
                <c:pt idx="10" formatCode="0.0%">
                  <c:v>8.2890541976620671E-2</c:v>
                </c:pt>
                <c:pt idx="11" formatCode="0.0%">
                  <c:v>1.4720314033366053E-2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E32-4369-8B65-788C3FDB1A6E}"/>
            </c:ext>
          </c:extLst>
        </c:ser>
        <c:dLbls/>
        <c:marker val="1"/>
        <c:axId val="97703040"/>
        <c:axId val="97696768"/>
      </c:lineChart>
      <c:catAx>
        <c:axId val="97684864"/>
        <c:scaling>
          <c:orientation val="minMax"/>
        </c:scaling>
        <c:axPos val="b"/>
        <c:numFmt formatCode="General" sourceLinked="1"/>
        <c:tickLblPos val="nextTo"/>
        <c:txPr>
          <a:bodyPr rot="2700000" vert="horz"/>
          <a:lstStyle/>
          <a:p>
            <a:pPr>
              <a:defRPr sz="1400"/>
            </a:pPr>
            <a:endParaRPr lang="en-US"/>
          </a:p>
        </c:txPr>
        <c:crossAx val="97694848"/>
        <c:crosses val="autoZero"/>
        <c:auto val="1"/>
        <c:lblAlgn val="ctr"/>
        <c:lblOffset val="100"/>
      </c:catAx>
      <c:valAx>
        <c:axId val="97694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Fleet Capacity  (million TEU)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684864"/>
        <c:crosses val="autoZero"/>
        <c:crossBetween val="between"/>
      </c:valAx>
      <c:valAx>
        <c:axId val="97696768"/>
        <c:scaling>
          <c:orientation val="minMax"/>
          <c:max val="0.2"/>
          <c:min val="-0.2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Growth (%)</a:t>
                </a:r>
                <a:endParaRPr lang="en-GB" dirty="0"/>
              </a:p>
            </c:rich>
          </c:tx>
          <c:layout/>
        </c:title>
        <c:numFmt formatCode="0%" sourceLinked="0"/>
        <c:tickLblPos val="nextTo"/>
        <c:crossAx val="97703040"/>
        <c:crosses val="max"/>
        <c:crossBetween val="between"/>
      </c:valAx>
      <c:catAx>
        <c:axId val="97703040"/>
        <c:scaling>
          <c:orientation val="minMax"/>
        </c:scaling>
        <c:delete val="1"/>
        <c:axPos val="b"/>
        <c:numFmt formatCode="General" sourceLinked="1"/>
        <c:tickLblPos val="none"/>
        <c:crossAx val="97696768"/>
        <c:crosses val="autoZero"/>
        <c:auto val="1"/>
        <c:lblAlgn val="ctr"/>
        <c:lblOffset val="100"/>
      </c:catAx>
      <c:spPr>
        <a:noFill/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35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Containerised Trade Volume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4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18-43C6-B86B-2063816A501F}"/>
              </c:ext>
            </c:extLst>
          </c:dPt>
          <c:dPt>
            <c:idx val="15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18-43C6-B86B-2063816A501F}"/>
              </c:ext>
            </c:extLst>
          </c:dPt>
          <c:dPt>
            <c:idx val="16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B18-43C6-B86B-2063816A501F}"/>
              </c:ext>
            </c:extLst>
          </c:dPt>
          <c:dPt>
            <c:idx val="17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18-43C6-B86B-2063816A501F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110.98039215686266</c:v>
                </c:pt>
                <c:pt idx="2">
                  <c:v>122.64705882352929</c:v>
                </c:pt>
                <c:pt idx="3">
                  <c:v>128.33333333333346</c:v>
                </c:pt>
                <c:pt idx="4">
                  <c:v>115.88235294117648</c:v>
                </c:pt>
                <c:pt idx="5">
                  <c:v>128.62745098039221</c:v>
                </c:pt>
                <c:pt idx="6">
                  <c:v>138.82352941176481</c:v>
                </c:pt>
                <c:pt idx="7">
                  <c:v>140.19607843137243</c:v>
                </c:pt>
                <c:pt idx="8">
                  <c:v>143.72549019607831</c:v>
                </c:pt>
                <c:pt idx="9">
                  <c:v>150</c:v>
                </c:pt>
                <c:pt idx="10">
                  <c:v>152.25490196078434</c:v>
                </c:pt>
                <c:pt idx="11">
                  <c:v>155.90901960784316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18-43C6-B86B-2063816A50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Fleet Capacity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100</c:v>
                </c:pt>
                <c:pt idx="1">
                  <c:v>116.53888280394298</c:v>
                </c:pt>
                <c:pt idx="2">
                  <c:v>128.03943044906899</c:v>
                </c:pt>
                <c:pt idx="3">
                  <c:v>142.60679079956165</c:v>
                </c:pt>
                <c:pt idx="4">
                  <c:v>149.39759036144576</c:v>
                </c:pt>
                <c:pt idx="5">
                  <c:v>162.21248630887183</c:v>
                </c:pt>
                <c:pt idx="6">
                  <c:v>174.15115005476449</c:v>
                </c:pt>
                <c:pt idx="7">
                  <c:v>184.00876232201534</c:v>
                </c:pt>
                <c:pt idx="8">
                  <c:v>194.63307776560774</c:v>
                </c:pt>
                <c:pt idx="9">
                  <c:v>206.1336254107338</c:v>
                </c:pt>
                <c:pt idx="10">
                  <c:v>223.22015334063533</c:v>
                </c:pt>
                <c:pt idx="11">
                  <c:v>226.50602409638552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B18-43C6-B86B-2063816A50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Fleet Cap. (slow steaming)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116.53888280394298</c:v>
                </c:pt>
                <c:pt idx="2">
                  <c:v>128.03943044906899</c:v>
                </c:pt>
                <c:pt idx="3">
                  <c:v>142.60679079956165</c:v>
                </c:pt>
                <c:pt idx="4">
                  <c:v>149.39759036144576</c:v>
                </c:pt>
                <c:pt idx="5">
                  <c:v>141.05433592075812</c:v>
                </c:pt>
                <c:pt idx="6">
                  <c:v>151.43578265631695</c:v>
                </c:pt>
                <c:pt idx="7">
                  <c:v>160.00761941044814</c:v>
                </c:pt>
                <c:pt idx="8">
                  <c:v>169.24615457878934</c:v>
                </c:pt>
                <c:pt idx="9">
                  <c:v>179.24663079194212</c:v>
                </c:pt>
                <c:pt idx="10">
                  <c:v>194.10448116576978</c:v>
                </c:pt>
                <c:pt idx="11">
                  <c:v>196.96176008381354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B18-43C6-B86B-2063816A501F}"/>
            </c:ext>
          </c:extLst>
        </c:ser>
        <c:dLbls/>
        <c:marker val="1"/>
        <c:axId val="97881472"/>
        <c:axId val="97895552"/>
      </c:lineChart>
      <c:catAx>
        <c:axId val="97881472"/>
        <c:scaling>
          <c:orientation val="minMax"/>
        </c:scaling>
        <c:axPos val="b"/>
        <c:numFmt formatCode="General" sourceLinked="1"/>
        <c:tickLblPos val="nextTo"/>
        <c:txPr>
          <a:bodyPr rot="2700000" vert="horz"/>
          <a:lstStyle/>
          <a:p>
            <a:pPr>
              <a:defRPr sz="1400"/>
            </a:pPr>
            <a:endParaRPr lang="en-US"/>
          </a:p>
        </c:txPr>
        <c:crossAx val="97895552"/>
        <c:crosses val="autoZero"/>
        <c:auto val="1"/>
        <c:lblAlgn val="ctr"/>
        <c:lblOffset val="100"/>
      </c:catAx>
      <c:valAx>
        <c:axId val="97895552"/>
        <c:scaling>
          <c:orientation val="minMax"/>
          <c:max val="250"/>
          <c:min val="7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Index (2005 =</a:t>
                </a:r>
                <a:r>
                  <a:rPr lang="en-GB" baseline="0" dirty="0" smtClean="0"/>
                  <a:t> 100)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881472"/>
        <c:crosses val="autoZero"/>
        <c:crossBetween val="between"/>
        <c:majorUnit val="25"/>
      </c:valAx>
      <c:spPr>
        <a:noFill/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3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dPt>
            <c:idx val="1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86-4849-B8D7-4943A18D2BAE}"/>
              </c:ext>
            </c:extLst>
          </c:dPt>
          <c:dPt>
            <c:idx val="15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86-4849-B8D7-4943A18D2BAE}"/>
              </c:ext>
            </c:extLst>
          </c:dPt>
          <c:dPt>
            <c:idx val="16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386-4849-B8D7-4943A18D2BAE}"/>
              </c:ext>
            </c:extLst>
          </c:dPt>
          <c:dPt>
            <c:idx val="17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86-4849-B8D7-4943A18D2BAE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68.7</c:v>
                </c:pt>
                <c:pt idx="1">
                  <c:v>275</c:v>
                </c:pt>
                <c:pt idx="2">
                  <c:v>184</c:v>
                </c:pt>
                <c:pt idx="3" formatCode="#,##0.00">
                  <c:v>52</c:v>
                </c:pt>
                <c:pt idx="4" formatCode="#,##0.00">
                  <c:v>340</c:v>
                </c:pt>
                <c:pt idx="5" formatCode="#,##0.00">
                  <c:v>477</c:v>
                </c:pt>
                <c:pt idx="6" formatCode="#,##0.00">
                  <c:v>417</c:v>
                </c:pt>
                <c:pt idx="7" formatCode="#,##0.00">
                  <c:v>215</c:v>
                </c:pt>
                <c:pt idx="8" formatCode="#,##0.00">
                  <c:v>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86-4849-B8D7-4943A18D2B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1570</c:v>
                </c:pt>
                <c:pt idx="1">
                  <c:v>1066</c:v>
                </c:pt>
                <c:pt idx="2">
                  <c:v>1381</c:v>
                </c:pt>
                <c:pt idx="3">
                  <c:v>1229</c:v>
                </c:pt>
                <c:pt idx="4">
                  <c:v>1381</c:v>
                </c:pt>
                <c:pt idx="5">
                  <c:v>1066</c:v>
                </c:pt>
                <c:pt idx="6">
                  <c:v>1401</c:v>
                </c:pt>
                <c:pt idx="7">
                  <c:v>1744</c:v>
                </c:pt>
                <c:pt idx="8">
                  <c:v>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86-4849-B8D7-4943A18D2BAE}"/>
            </c:ext>
          </c:extLst>
        </c:ser>
        <c:dLbls/>
        <c:axId val="98679040"/>
        <c:axId val="98689024"/>
      </c:barChart>
      <c:catAx>
        <c:axId val="98679040"/>
        <c:scaling>
          <c:orientation val="minMax"/>
        </c:scaling>
        <c:axPos val="b"/>
        <c:numFmt formatCode="General" sourceLinked="1"/>
        <c:tickLblPos val="nextTo"/>
        <c:txPr>
          <a:bodyPr rot="2700000" vert="horz"/>
          <a:lstStyle/>
          <a:p>
            <a:pPr>
              <a:defRPr sz="1400"/>
            </a:pPr>
            <a:endParaRPr lang="en-US"/>
          </a:p>
        </c:txPr>
        <c:crossAx val="98689024"/>
        <c:crosses val="autoZero"/>
        <c:auto val="1"/>
        <c:lblAlgn val="ctr"/>
        <c:lblOffset val="100"/>
      </c:catAx>
      <c:valAx>
        <c:axId val="986890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Demolition/delivery (1,000  TEU)</a:t>
                </a:r>
                <a:endParaRPr lang="en-GB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679040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35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1085</c:v>
                </c:pt>
                <c:pt idx="1">
                  <c:v>975</c:v>
                </c:pt>
                <c:pt idx="2">
                  <c:v>1008</c:v>
                </c:pt>
                <c:pt idx="3">
                  <c:v>1256</c:v>
                </c:pt>
                <c:pt idx="4">
                  <c:v>1153</c:v>
                </c:pt>
                <c:pt idx="5">
                  <c:v>1057</c:v>
                </c:pt>
                <c:pt idx="6">
                  <c:v>1003</c:v>
                </c:pt>
                <c:pt idx="7">
                  <c:v>1003</c:v>
                </c:pt>
                <c:pt idx="8">
                  <c:v>938</c:v>
                </c:pt>
                <c:pt idx="9">
                  <c:v>816</c:v>
                </c:pt>
                <c:pt idx="10">
                  <c:v>708</c:v>
                </c:pt>
                <c:pt idx="11">
                  <c:v>620</c:v>
                </c:pt>
                <c:pt idx="12">
                  <c:v>586</c:v>
                </c:pt>
                <c:pt idx="13">
                  <c:v>511</c:v>
                </c:pt>
                <c:pt idx="14">
                  <c:v>466</c:v>
                </c:pt>
                <c:pt idx="15">
                  <c:v>399</c:v>
                </c:pt>
                <c:pt idx="16">
                  <c:v>349</c:v>
                </c:pt>
                <c:pt idx="17">
                  <c:v>343</c:v>
                </c:pt>
                <c:pt idx="18">
                  <c:v>861</c:v>
                </c:pt>
                <c:pt idx="19">
                  <c:v>658</c:v>
                </c:pt>
                <c:pt idx="20">
                  <c:v>444</c:v>
                </c:pt>
                <c:pt idx="21">
                  <c:v>342</c:v>
                </c:pt>
                <c:pt idx="22">
                  <c:v>284</c:v>
                </c:pt>
                <c:pt idx="23">
                  <c:v>243</c:v>
                </c:pt>
                <c:pt idx="24">
                  <c:v>205</c:v>
                </c:pt>
                <c:pt idx="25">
                  <c:v>548</c:v>
                </c:pt>
                <c:pt idx="26">
                  <c:v>879</c:v>
                </c:pt>
                <c:pt idx="27">
                  <c:v>699</c:v>
                </c:pt>
                <c:pt idx="28">
                  <c:v>518</c:v>
                </c:pt>
                <c:pt idx="29">
                  <c:v>400</c:v>
                </c:pt>
                <c:pt idx="30">
                  <c:v>1109</c:v>
                </c:pt>
                <c:pt idx="31">
                  <c:v>833</c:v>
                </c:pt>
                <c:pt idx="32">
                  <c:v>640</c:v>
                </c:pt>
                <c:pt idx="33">
                  <c:v>469</c:v>
                </c:pt>
                <c:pt idx="34">
                  <c:v>591</c:v>
                </c:pt>
                <c:pt idx="35">
                  <c:v>763</c:v>
                </c:pt>
                <c:pt idx="36">
                  <c:v>588</c:v>
                </c:pt>
                <c:pt idx="37">
                  <c:v>456</c:v>
                </c:pt>
                <c:pt idx="38">
                  <c:v>313</c:v>
                </c:pt>
                <c:pt idx="39">
                  <c:v>313</c:v>
                </c:pt>
                <c:pt idx="40">
                  <c:v>259</c:v>
                </c:pt>
                <c:pt idx="41">
                  <c:v>233</c:v>
                </c:pt>
                <c:pt idx="42">
                  <c:v>231</c:v>
                </c:pt>
                <c:pt idx="43">
                  <c:v>988</c:v>
                </c:pt>
                <c:pt idx="44">
                  <c:v>674</c:v>
                </c:pt>
                <c:pt idx="45">
                  <c:v>409</c:v>
                </c:pt>
                <c:pt idx="46">
                  <c:v>295</c:v>
                </c:pt>
                <c:pt idx="47">
                  <c:v>554</c:v>
                </c:pt>
                <c:pt idx="48">
                  <c:v>275</c:v>
                </c:pt>
                <c:pt idx="49">
                  <c:v>703</c:v>
                </c:pt>
                <c:pt idx="50">
                  <c:v>703</c:v>
                </c:pt>
                <c:pt idx="51">
                  <c:v>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0E-4E2F-B0AD-F484C79313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932</c:v>
                </c:pt>
                <c:pt idx="1">
                  <c:v>740</c:v>
                </c:pt>
                <c:pt idx="2">
                  <c:v>545</c:v>
                </c:pt>
                <c:pt idx="3">
                  <c:v>469</c:v>
                </c:pt>
                <c:pt idx="4">
                  <c:v>431</c:v>
                </c:pt>
                <c:pt idx="5">
                  <c:v>431</c:v>
                </c:pt>
                <c:pt idx="6">
                  <c:v>332</c:v>
                </c:pt>
                <c:pt idx="7">
                  <c:v>257</c:v>
                </c:pt>
                <c:pt idx="8">
                  <c:v>231</c:v>
                </c:pt>
                <c:pt idx="9">
                  <c:v>211</c:v>
                </c:pt>
                <c:pt idx="10">
                  <c:v>205</c:v>
                </c:pt>
                <c:pt idx="11">
                  <c:v>247</c:v>
                </c:pt>
                <c:pt idx="12">
                  <c:v>339</c:v>
                </c:pt>
                <c:pt idx="13">
                  <c:v>291</c:v>
                </c:pt>
                <c:pt idx="14">
                  <c:v>271</c:v>
                </c:pt>
                <c:pt idx="15">
                  <c:v>271</c:v>
                </c:pt>
                <c:pt idx="16">
                  <c:v>732</c:v>
                </c:pt>
                <c:pt idx="17">
                  <c:v>636</c:v>
                </c:pt>
                <c:pt idx="18">
                  <c:v>606</c:v>
                </c:pt>
                <c:pt idx="19">
                  <c:v>527</c:v>
                </c:pt>
                <c:pt idx="20">
                  <c:v>720</c:v>
                </c:pt>
                <c:pt idx="21">
                  <c:v>761</c:v>
                </c:pt>
                <c:pt idx="22">
                  <c:v>657</c:v>
                </c:pt>
                <c:pt idx="23">
                  <c:v>540</c:v>
                </c:pt>
                <c:pt idx="24">
                  <c:v>680</c:v>
                </c:pt>
                <c:pt idx="25">
                  <c:v>1206</c:v>
                </c:pt>
                <c:pt idx="26">
                  <c:v>932</c:v>
                </c:pt>
                <c:pt idx="27">
                  <c:v>776</c:v>
                </c:pt>
                <c:pt idx="28">
                  <c:v>713</c:v>
                </c:pt>
                <c:pt idx="29">
                  <c:v>1125</c:v>
                </c:pt>
                <c:pt idx="30">
                  <c:v>861</c:v>
                </c:pt>
                <c:pt idx="31">
                  <c:v>771</c:v>
                </c:pt>
                <c:pt idx="32">
                  <c:v>691</c:v>
                </c:pt>
                <c:pt idx="33">
                  <c:v>695</c:v>
                </c:pt>
                <c:pt idx="34">
                  <c:v>949</c:v>
                </c:pt>
                <c:pt idx="35">
                  <c:v>943</c:v>
                </c:pt>
                <c:pt idx="36">
                  <c:v>966</c:v>
                </c:pt>
                <c:pt idx="37">
                  <c:v>764</c:v>
                </c:pt>
                <c:pt idx="38">
                  <c:v>699</c:v>
                </c:pt>
                <c:pt idx="39">
                  <c:v>699</c:v>
                </c:pt>
                <c:pt idx="40">
                  <c:v>755</c:v>
                </c:pt>
                <c:pt idx="41">
                  <c:v>761</c:v>
                </c:pt>
                <c:pt idx="42">
                  <c:v>958</c:v>
                </c:pt>
                <c:pt idx="43">
                  <c:v>913</c:v>
                </c:pt>
                <c:pt idx="44">
                  <c:v>869</c:v>
                </c:pt>
                <c:pt idx="45">
                  <c:v>788</c:v>
                </c:pt>
                <c:pt idx="46">
                  <c:v>775</c:v>
                </c:pt>
                <c:pt idx="47">
                  <c:v>930</c:v>
                </c:pt>
                <c:pt idx="48">
                  <c:v>1046</c:v>
                </c:pt>
                <c:pt idx="49">
                  <c:v>1046</c:v>
                </c:pt>
                <c:pt idx="50">
                  <c:v>1049</c:v>
                </c:pt>
                <c:pt idx="51">
                  <c:v>1168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0E-4E2F-B0AD-F484C793136F}"/>
            </c:ext>
          </c:extLst>
        </c:ser>
        <c:dLbls/>
        <c:marker val="1"/>
        <c:axId val="121937920"/>
        <c:axId val="121939840"/>
      </c:lineChart>
      <c:catAx>
        <c:axId val="121937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Week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txPr>
          <a:bodyPr rot="2700000" vert="horz"/>
          <a:lstStyle/>
          <a:p>
            <a:pPr>
              <a:defRPr sz="1400"/>
            </a:pPr>
            <a:endParaRPr lang="en-US"/>
          </a:p>
        </c:txPr>
        <c:crossAx val="121939840"/>
        <c:crosses val="autoZero"/>
        <c:auto val="1"/>
        <c:lblAlgn val="ctr"/>
        <c:lblOffset val="100"/>
      </c:catAx>
      <c:valAx>
        <c:axId val="121939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Revenues</a:t>
                </a:r>
                <a:r>
                  <a:rPr lang="en-GB" baseline="0" dirty="0" smtClean="0"/>
                  <a:t>/TEU </a:t>
                </a:r>
                <a:r>
                  <a:rPr lang="en-GB" dirty="0" smtClean="0"/>
                  <a:t>(USD</a:t>
                </a:r>
                <a:r>
                  <a:rPr lang="en-GB" baseline="0" dirty="0" smtClean="0"/>
                  <a:t>)</a:t>
                </a:r>
                <a:endParaRPr lang="en-GB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937920"/>
        <c:crosses val="autoZero"/>
        <c:crossBetween val="between"/>
      </c:valAx>
      <c:spPr>
        <a:noFill/>
      </c:spPr>
    </c:plotArea>
    <c:legend>
      <c:legendPos val="b"/>
      <c:layout/>
    </c:legend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0.66625</cdr:x>
      <cdr:y>0.82162</cdr:y>
    </cdr:from>
    <cdr:to>
      <cdr:x>0.77736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2952" y="49491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0.66625</cdr:x>
      <cdr:y>0.82162</cdr:y>
    </cdr:from>
    <cdr:to>
      <cdr:x>0.77736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2952" y="49491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6867" y="1"/>
            <a:ext cx="2890665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D99DC-2CB2-406F-9A7F-9B24DC844EE0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139"/>
            <a:ext cx="289066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6867" y="9430139"/>
            <a:ext cx="289066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087E2-4207-4395-947B-D0A4B4998C7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FE1A5-61E1-4E14-ABBC-905E6525F329}" type="datetimeFigureOut">
              <a:rPr lang="nl-NL" smtClean="0"/>
              <a:pPr/>
              <a:t>9-5-2017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FB601-EAD2-4049-BEDC-0C0B737ED1F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B601-EAD2-4049-BEDC-0C0B737ED1F4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C87AA7-E86C-429E-8C22-1774AB484C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C87AA7-E86C-429E-8C22-1774AB484C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785794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</a:t>
            </a:r>
            <a:r>
              <a:rPr lang="en-GB" dirty="0" smtClean="0"/>
              <a:t>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6418383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 smtClean="0">
                <a:solidFill>
                  <a:schemeClr val="bg1"/>
                </a:solidFill>
              </a:rPr>
              <a:t>www.dynamar.com</a:t>
            </a:r>
            <a:endParaRPr lang="en-US" sz="16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C87AA7-E86C-429E-8C22-1774AB484C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C87AA7-E86C-429E-8C22-1774AB484C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C87AA7-E86C-429E-8C22-1774AB484C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WWW.DYNAMAR.COM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Frans\Bureaublad\Untitled-2.gif"/>
          <p:cNvPicPr>
            <a:picLocks noChangeAspect="1" noChangeArrowheads="1"/>
          </p:cNvPicPr>
          <p:nvPr userDrawn="1"/>
        </p:nvPicPr>
        <p:blipFill>
          <a:blip r:embed="rId13" cstate="print">
            <a:lum/>
          </a:blip>
          <a:srcRect/>
          <a:stretch>
            <a:fillRect/>
          </a:stretch>
        </p:blipFill>
        <p:spPr bwMode="auto">
          <a:xfrm>
            <a:off x="7572396" y="5286388"/>
            <a:ext cx="2333622" cy="23336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13-1-2010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BUNKER FUEL RISK MANAGEMENT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D7EA-4648-47F3-871D-21FF6831DD5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wflags.com/fotw/images/t/tw~ymt.gif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8.gif"/><Relationship Id="rId2" Type="http://schemas.openxmlformats.org/officeDocument/2006/relationships/hyperlink" Target="https://upload.wikimedia.org/wikipedia/commons/8/8b/Hyundai_Merchant_Marin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zim.com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837579"/>
            <a:ext cx="918051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712968" cy="2386029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Developments in Container Shipping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2240" y="5564832"/>
            <a:ext cx="2264296" cy="1752600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Frans</a:t>
            </a:r>
            <a:r>
              <a:rPr lang="en-US" dirty="0" smtClean="0">
                <a:solidFill>
                  <a:schemeClr val="bg1"/>
                </a:solidFill>
              </a:rPr>
              <a:t> Waals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DYNAMAR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Ship Capacity Scrapped/Delivered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12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1547664" y="1268760"/>
            <a:ext cx="2880320" cy="288032"/>
          </a:xfrm>
          <a:prstGeom prst="rect">
            <a:avLst/>
          </a:prstGeom>
          <a:solidFill>
            <a:srgbClr val="00B050"/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smtClean="0">
                <a:solidFill>
                  <a:sysClr val="window" lastClr="FFFFFF"/>
                </a:solidFill>
              </a:rPr>
              <a:t>2016 - 728,000 TEU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scrapped</a:t>
            </a:r>
            <a:endParaRPr lang="nl-NL" sz="1400" dirty="0" smtClean="0">
              <a:solidFill>
                <a:sysClr val="window" lastClr="FFFFFF"/>
              </a:solidFill>
            </a:endParaRP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547664" y="1672233"/>
            <a:ext cx="2880320" cy="288032"/>
          </a:xfrm>
          <a:prstGeom prst="rect">
            <a:avLst/>
          </a:prstGeom>
          <a:solidFill>
            <a:srgbClr val="FF0000"/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smtClean="0">
                <a:solidFill>
                  <a:sysClr val="window" lastClr="FFFFFF"/>
                </a:solidFill>
              </a:rPr>
              <a:t>2016 - 934,000 TEU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delivered</a:t>
            </a:r>
            <a:endParaRPr lang="nl-NL" sz="1400" dirty="0" smtClean="0">
              <a:solidFill>
                <a:sysClr val="window" lastClr="FFFFFF"/>
              </a:solidFill>
            </a:endParaRP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 cstate="print"/>
          <a:srcRect b="4502"/>
          <a:stretch>
            <a:fillRect/>
          </a:stretch>
        </p:blipFill>
        <p:spPr bwMode="auto">
          <a:xfrm>
            <a:off x="467544" y="1124744"/>
            <a:ext cx="4320000" cy="270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Transparancy</a:t>
            </a:r>
            <a:r>
              <a:rPr lang="en-US" dirty="0" smtClean="0"/>
              <a:t> - Freight Indices</a:t>
            </a:r>
            <a:endParaRPr lang="en-GB" dirty="0"/>
          </a:p>
        </p:txBody>
      </p:sp>
      <p:sp>
        <p:nvSpPr>
          <p:cNvPr id="6146" name="AutoShape 2" descr="https://www.containerstatistics.com/files/images/a/banner-t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 descr="https://www.containerstatistics.com/files/images/a/banner-t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0" name="AutoShape 6" descr="https://www.containerstatistics.com/files/images/a/banner-t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/>
          <a:srcRect b="4691"/>
          <a:stretch>
            <a:fillRect/>
          </a:stretch>
        </p:blipFill>
        <p:spPr bwMode="auto">
          <a:xfrm>
            <a:off x="1331640" y="1873391"/>
            <a:ext cx="4320000" cy="27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print"/>
          <a:srcRect b="4797"/>
          <a:stretch>
            <a:fillRect/>
          </a:stretch>
        </p:blipFill>
        <p:spPr bwMode="auto">
          <a:xfrm>
            <a:off x="2339752" y="2616705"/>
            <a:ext cx="4320000" cy="269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/>
          <a:srcRect b="6021"/>
          <a:stretch>
            <a:fillRect/>
          </a:stretch>
        </p:blipFill>
        <p:spPr bwMode="auto">
          <a:xfrm>
            <a:off x="3347864" y="3356992"/>
            <a:ext cx="4320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88224" y="2180861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solidFill>
                  <a:srgbClr val="FF0000"/>
                </a:solidFill>
              </a:rPr>
              <a:t>SCFI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908720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solidFill>
                  <a:srgbClr val="FF0000"/>
                </a:solidFill>
              </a:rPr>
              <a:t>CCFI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3453002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solidFill>
                  <a:srgbClr val="FF0000"/>
                </a:solidFill>
              </a:rPr>
              <a:t>WCI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4725144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solidFill>
                  <a:srgbClr val="FF0000"/>
                </a:solidFill>
              </a:rPr>
              <a:t>CTS</a:t>
            </a:r>
            <a:endParaRPr lang="en-GB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SCFI Spot Rates Far East-Europe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12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/>
          <p:cNvSpPr/>
          <p:nvPr/>
        </p:nvSpPr>
        <p:spPr>
          <a:xfrm>
            <a:off x="2555776" y="4077072"/>
            <a:ext cx="432048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572000" y="4077072"/>
            <a:ext cx="432048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948264" y="4077072"/>
            <a:ext cx="432048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16016" y="1484784"/>
            <a:ext cx="432048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92080" y="1628800"/>
            <a:ext cx="432048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779912" y="2348880"/>
            <a:ext cx="432048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 uiExpand="1">
        <p:bldSub>
          <a:bldChart bld="series"/>
        </p:bldSub>
      </p:bldGraphic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Losses? – High 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Expensive ships</a:t>
            </a:r>
          </a:p>
          <a:p>
            <a:pPr lvl="1"/>
            <a:r>
              <a:rPr lang="en-US" dirty="0" err="1" smtClean="0"/>
              <a:t>Newbuilding</a:t>
            </a:r>
            <a:r>
              <a:rPr lang="en-US" dirty="0" smtClean="0"/>
              <a:t> 18,000+ TEU</a:t>
            </a:r>
            <a:br>
              <a:rPr lang="en-US" dirty="0" smtClean="0"/>
            </a:br>
            <a:r>
              <a:rPr lang="en-US" sz="2000" dirty="0" smtClean="0"/>
              <a:t>2011: USD 185 million, 2017: USD 140 million</a:t>
            </a:r>
          </a:p>
          <a:p>
            <a:pPr lvl="1"/>
            <a:r>
              <a:rPr lang="en-US" dirty="0" smtClean="0"/>
              <a:t>Charter </a:t>
            </a:r>
            <a:r>
              <a:rPr lang="en-US" dirty="0" err="1" smtClean="0"/>
              <a:t>oldPanamax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2011: USD 20,000/month, 2017: 4,000/month</a:t>
            </a:r>
          </a:p>
          <a:p>
            <a:r>
              <a:rPr lang="en-US" dirty="0" smtClean="0"/>
              <a:t>High debts/financing costs</a:t>
            </a:r>
          </a:p>
          <a:p>
            <a:pPr lvl="1"/>
            <a:r>
              <a:rPr lang="en-US" dirty="0" err="1" smtClean="0"/>
              <a:t>Hanjin</a:t>
            </a:r>
            <a:r>
              <a:rPr lang="en-US" dirty="0" smtClean="0"/>
              <a:t> collapsed with a debt of USD 5 billion</a:t>
            </a:r>
          </a:p>
          <a:p>
            <a:pPr lvl="1"/>
            <a:r>
              <a:rPr lang="en-US" dirty="0" err="1" smtClean="0"/>
              <a:t>Maersk</a:t>
            </a:r>
            <a:r>
              <a:rPr lang="en-US" dirty="0" smtClean="0"/>
              <a:t> Line pays almost no interest</a:t>
            </a:r>
          </a:p>
          <a:p>
            <a:r>
              <a:rPr lang="en-US" dirty="0" smtClean="0"/>
              <a:t>Quality of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STRUGGLING FOR SURVIVAL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from the Carriers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has been done?</a:t>
            </a:r>
          </a:p>
          <a:p>
            <a:pPr lvl="1"/>
            <a:r>
              <a:rPr lang="en-US" dirty="0" smtClean="0"/>
              <a:t>Reducing staff</a:t>
            </a:r>
          </a:p>
          <a:p>
            <a:pPr lvl="1"/>
            <a:r>
              <a:rPr lang="en-US" dirty="0" smtClean="0"/>
              <a:t>Selling assets</a:t>
            </a:r>
          </a:p>
          <a:p>
            <a:pPr lvl="1"/>
            <a:r>
              <a:rPr lang="en-US" dirty="0" smtClean="0"/>
              <a:t>Attracting fresh capital</a:t>
            </a:r>
          </a:p>
          <a:p>
            <a:pPr lvl="1"/>
            <a:r>
              <a:rPr lang="en-US" dirty="0" smtClean="0"/>
              <a:t>End loss-making operations</a:t>
            </a:r>
          </a:p>
          <a:p>
            <a:pPr lvl="1"/>
            <a:r>
              <a:rPr lang="en-US" dirty="0" smtClean="0"/>
              <a:t>Withdrawing from trades</a:t>
            </a:r>
          </a:p>
          <a:p>
            <a:r>
              <a:rPr lang="en-US" dirty="0" smtClean="0"/>
              <a:t>What is being done?</a:t>
            </a:r>
          </a:p>
          <a:p>
            <a:pPr lvl="1"/>
            <a:r>
              <a:rPr lang="en-US" dirty="0" smtClean="0"/>
              <a:t>Merger/takeovers</a:t>
            </a:r>
          </a:p>
          <a:p>
            <a:pPr lvl="1"/>
            <a:r>
              <a:rPr lang="en-US" dirty="0" smtClean="0"/>
              <a:t>Bigger alliances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Mergers/Takeovers</a:t>
            </a:r>
            <a:endParaRPr lang="en-GB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 l="36142" t="33524" r="37398" b="34416"/>
          <a:stretch>
            <a:fillRect/>
          </a:stretch>
        </p:blipFill>
        <p:spPr bwMode="auto">
          <a:xfrm>
            <a:off x="251520" y="1086644"/>
            <a:ext cx="4032448" cy="32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Afbeeldingsresultaat voor maersk lin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340768"/>
            <a:ext cx="3479032" cy="823553"/>
          </a:xfrm>
          <a:prstGeom prst="rect">
            <a:avLst/>
          </a:prstGeom>
          <a:noFill/>
        </p:spPr>
      </p:pic>
      <p:pic>
        <p:nvPicPr>
          <p:cNvPr id="32773" name="Picture 5" descr="http://www.logotypes101.com/logos/328/340B1C551F0E80E39EB1ABDB03D5923A/hamburg_sud.png"/>
          <p:cNvPicPr>
            <a:picLocks noChangeAspect="1" noChangeArrowheads="1"/>
          </p:cNvPicPr>
          <p:nvPr/>
        </p:nvPicPr>
        <p:blipFill>
          <a:blip r:embed="rId5" cstate="print"/>
          <a:srcRect t="40319" b="37001"/>
          <a:stretch>
            <a:fillRect/>
          </a:stretch>
        </p:blipFill>
        <p:spPr bwMode="auto">
          <a:xfrm>
            <a:off x="5004048" y="2348880"/>
            <a:ext cx="3492500" cy="79208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860032" y="1124744"/>
            <a:ext cx="3816424" cy="216024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777" name="Picture 9" descr="File:Hyundai Merchant Marine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792834"/>
            <a:ext cx="3429000" cy="1076326"/>
          </a:xfrm>
          <a:prstGeom prst="rect">
            <a:avLst/>
          </a:prstGeom>
          <a:noFill/>
        </p:spPr>
      </p:pic>
      <p:pic>
        <p:nvPicPr>
          <p:cNvPr id="32779" name="Picture 11" descr="http://www.logosurfer.com/sites/default/files/xHanjin,P20Shipping,P20Logo.jpg.pagespeed.ic.d-ft58JwV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013176"/>
            <a:ext cx="3457056" cy="44470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860032" y="3645024"/>
            <a:ext cx="3816424" cy="216024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52120" y="2320419"/>
            <a:ext cx="23762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</a:rPr>
              <a:t>X</a:t>
            </a:r>
            <a:endParaRPr lang="en-GB" sz="30000" b="1" dirty="0">
              <a:solidFill>
                <a:srgbClr val="FF0000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 l="36142" t="65501" r="37398" b="19635"/>
          <a:stretch>
            <a:fillRect/>
          </a:stretch>
        </p:blipFill>
        <p:spPr bwMode="auto">
          <a:xfrm>
            <a:off x="251520" y="4293096"/>
            <a:ext cx="4032448" cy="14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71600" y="2348880"/>
            <a:ext cx="26642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Europe/Mediterranean-Far East</a:t>
            </a:r>
            <a:endParaRPr lang="en-GB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532112" y="3636820"/>
          <a:ext cx="1247800" cy="56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532112" y="980728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CKHYE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Coscon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“ K” Line</a:t>
                      </a:r>
                      <a:endParaRPr lang="en-GB" sz="1000" dirty="0" smtClean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strike="dblStrike" baseline="0" dirty="0" err="1" smtClean="0"/>
                        <a:t>Hanjin</a:t>
                      </a:r>
                      <a:endParaRPr lang="en-GB" sz="1000" strike="dblStrike" baseline="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Yang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532112" y="2214574"/>
          <a:ext cx="1247800" cy="131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G6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532112" y="5469034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ZIM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532112" y="5760880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PIL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23528" y="908720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North Europe – Far East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00064" y="908720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Mediterranean – Far East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572000" y="908720"/>
            <a:ext cx="0" cy="53285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11960" y="908720"/>
            <a:ext cx="461665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99992" y="908720"/>
            <a:ext cx="461665" cy="518457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AFter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731912" y="3636820"/>
          <a:ext cx="1247800" cy="56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731912" y="980728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CKHYE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Coscon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“ K” Line</a:t>
                      </a:r>
                      <a:endParaRPr lang="en-GB" sz="1000" dirty="0" smtClean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strike="dblStrike" baseline="0" dirty="0" err="1" smtClean="0"/>
                        <a:t>Hanjin</a:t>
                      </a:r>
                      <a:endParaRPr lang="en-GB" sz="1000" strike="dblStrike" baseline="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Yang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731912" y="2214574"/>
          <a:ext cx="1247800" cy="131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G6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731912" y="4293096"/>
          <a:ext cx="1247800" cy="75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Ocean</a:t>
                      </a:r>
                      <a:r>
                        <a:rPr lang="en-US" sz="1000" baseline="0" dirty="0" smtClean="0"/>
                        <a:t> Three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</a:t>
                      </a:r>
                      <a:r>
                        <a:rPr lang="en-US" sz="1000" baseline="0" dirty="0" smtClean="0"/>
                        <a:t> CGM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China Shipping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UASC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2532112" y="4293096"/>
          <a:ext cx="1247800" cy="75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Ocean</a:t>
                      </a:r>
                      <a:r>
                        <a:rPr lang="en-US" sz="1000" baseline="0" dirty="0" smtClean="0"/>
                        <a:t> Three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</a:t>
                      </a:r>
                      <a:r>
                        <a:rPr lang="en-US" sz="1000" baseline="0" dirty="0" smtClean="0"/>
                        <a:t> CGM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China Shipping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UASC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6096" y="3356992"/>
          <a:ext cx="1247800" cy="56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436096" y="980728"/>
          <a:ext cx="1247800" cy="94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Ocean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</a:t>
                      </a:r>
                      <a:r>
                        <a:rPr lang="en-US" sz="1000" baseline="0" dirty="0" smtClean="0"/>
                        <a:t> CGM/APL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CoscoSL</a:t>
                      </a:r>
                      <a:endParaRPr lang="en-GB" sz="1000" dirty="0" smtClean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5436096" y="2082576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“K”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Yang</a:t>
                      </a:r>
                      <a:r>
                        <a:rPr lang="en-US" sz="1000" baseline="0" dirty="0" smtClean="0"/>
                        <a:t>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7236296" y="4365104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ZIM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5436096" y="4032688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7" name="Down Arrow 66"/>
          <p:cNvSpPr/>
          <p:nvPr/>
        </p:nvSpPr>
        <p:spPr>
          <a:xfrm>
            <a:off x="5796136" y="3940868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004048" y="836712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North Europe – Far East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0584" y="908720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Mediterranean – Far East</a:t>
            </a:r>
            <a:endParaRPr lang="en-GB" sz="1400" dirty="0">
              <a:solidFill>
                <a:srgbClr val="FF0000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236296" y="3356992"/>
          <a:ext cx="1247800" cy="56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236296" y="980728"/>
          <a:ext cx="1247800" cy="94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Ocean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</a:t>
                      </a:r>
                      <a:r>
                        <a:rPr lang="en-US" sz="1000" baseline="0" dirty="0" smtClean="0"/>
                        <a:t> CGM/APL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CoscoSL</a:t>
                      </a:r>
                      <a:endParaRPr lang="en-GB" sz="1000" dirty="0" smtClean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7236296" y="2082576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“K”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Yang</a:t>
                      </a:r>
                      <a:r>
                        <a:rPr lang="en-US" sz="1000" baseline="0" dirty="0" smtClean="0"/>
                        <a:t>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236296" y="4032688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Down Arrow 31"/>
          <p:cNvSpPr/>
          <p:nvPr/>
        </p:nvSpPr>
        <p:spPr>
          <a:xfrm>
            <a:off x="7596336" y="3940868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236296" y="4680760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PIL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5" name="Down Arrow 34"/>
          <p:cNvSpPr/>
          <p:nvPr/>
        </p:nvSpPr>
        <p:spPr>
          <a:xfrm>
            <a:off x="1043608" y="5085184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31912" y="5184816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1" name="Down Arrow 40"/>
          <p:cNvSpPr/>
          <p:nvPr/>
        </p:nvSpPr>
        <p:spPr>
          <a:xfrm>
            <a:off x="2843808" y="5057560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532112" y="5157192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436096" y="4365104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r>
                        <a:rPr lang="en-US" sz="1000" dirty="0" smtClean="0"/>
                        <a:t>?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7236296" y="5013176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r>
                        <a:rPr lang="en-US" sz="1000" dirty="0" smtClean="0"/>
                        <a:t>?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8" grpId="0"/>
      <p:bldP spid="60" grpId="0"/>
      <p:bldP spid="67" grpId="0" animBg="1"/>
      <p:bldP spid="25" grpId="0"/>
      <p:bldP spid="26" grpId="0"/>
      <p:bldP spid="32" grpId="0" animBg="1"/>
      <p:bldP spid="35" grpId="0" animBg="1"/>
      <p:bldP spid="35" grpId="1" animBg="1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East-US West Coast/East Coast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03920" y="3915737"/>
          <a:ext cx="1247800" cy="6372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403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03920" y="3615820"/>
          <a:ext cx="1247800" cy="2124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ZIM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604120" y="3943920"/>
          <a:ext cx="1247800" cy="56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604120" y="980728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CKHYE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Coscon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“ K” Line</a:t>
                      </a:r>
                      <a:endParaRPr lang="en-GB" sz="1000" dirty="0" smtClean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strike="dblStrike" baseline="0" dirty="0" err="1" smtClean="0"/>
                        <a:t>Hanjin</a:t>
                      </a:r>
                      <a:endParaRPr lang="en-GB" sz="1000" strike="dblStrike" baseline="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Yang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604120" y="2217384"/>
          <a:ext cx="1247800" cy="131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G6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95536" y="908720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Far East – US West Coast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72072" y="908720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Far East – US East Coast</a:t>
            </a:r>
            <a:endParaRPr lang="en-GB" sz="1400" dirty="0">
              <a:solidFill>
                <a:srgbClr val="FF0000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803920" y="980728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CKHYE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Coscon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“ K” Line</a:t>
                      </a:r>
                      <a:endParaRPr lang="en-GB" sz="1000" dirty="0" smtClean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strike="dblStrike" baseline="0" dirty="0" err="1" smtClean="0"/>
                        <a:t>Hanjin</a:t>
                      </a:r>
                      <a:endParaRPr lang="en-GB" sz="1000" strike="dblStrike" baseline="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Yang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803920" y="2209506"/>
          <a:ext cx="1247800" cy="131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G6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57" name="Straight Connector 56"/>
          <p:cNvCxnSpPr/>
          <p:nvPr/>
        </p:nvCxnSpPr>
        <p:spPr>
          <a:xfrm>
            <a:off x="4572000" y="908720"/>
            <a:ext cx="0" cy="53285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11960" y="908720"/>
            <a:ext cx="461665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99992" y="908720"/>
            <a:ext cx="461665" cy="518457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AFter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2604120" y="3645024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ZIM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803920" y="6120920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Matson/Westwood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803920" y="5877272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PIL/Wan </a:t>
                      </a:r>
                      <a:r>
                        <a:rPr lang="en-US" sz="1000" dirty="0" err="1" smtClean="0"/>
                        <a:t>Hai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8" name="Down Arrow 67"/>
          <p:cNvSpPr/>
          <p:nvPr/>
        </p:nvSpPr>
        <p:spPr>
          <a:xfrm>
            <a:off x="1171992" y="3534905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Down Arrow 68"/>
          <p:cNvSpPr/>
          <p:nvPr/>
        </p:nvSpPr>
        <p:spPr>
          <a:xfrm>
            <a:off x="2964376" y="3546729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803920" y="4680760"/>
          <a:ext cx="1247800" cy="8496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Ocean Three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 CGM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China Shipping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UASC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2604120" y="4653136"/>
          <a:ext cx="1247800" cy="8496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Ocean Three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 CGM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China Shipping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UASC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5436096" y="3356992"/>
          <a:ext cx="1247800" cy="56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5436096" y="980728"/>
          <a:ext cx="1247800" cy="94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Ocean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</a:t>
                      </a:r>
                      <a:r>
                        <a:rPr lang="en-US" sz="1000" baseline="0" dirty="0" smtClean="0"/>
                        <a:t> CGM/APL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CoscoSL</a:t>
                      </a:r>
                      <a:endParaRPr lang="en-GB" sz="1000" dirty="0" smtClean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5436096" y="2082576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“K”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Yang</a:t>
                      </a:r>
                      <a:r>
                        <a:rPr lang="en-US" sz="1000" baseline="0" dirty="0" smtClean="0"/>
                        <a:t>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5436096" y="4293096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ZIM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5436096" y="4032688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8" name="Down Arrow 77"/>
          <p:cNvSpPr/>
          <p:nvPr/>
        </p:nvSpPr>
        <p:spPr>
          <a:xfrm>
            <a:off x="5796136" y="3931245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5436096" y="4915716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Wan </a:t>
                      </a:r>
                      <a:r>
                        <a:rPr lang="en-US" sz="1000" dirty="0" err="1" smtClean="0"/>
                        <a:t>Hai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5436096" y="4604406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PIL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04048" y="908720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Far East – US West Coast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4248" y="908720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Far East – US East Coast</a:t>
            </a:r>
            <a:endParaRPr lang="en-GB" sz="1400" dirty="0">
              <a:solidFill>
                <a:srgbClr val="FF0000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212632" y="3356992"/>
          <a:ext cx="1247800" cy="56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212632" y="980728"/>
          <a:ext cx="1247800" cy="94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Ocean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</a:t>
                      </a:r>
                      <a:r>
                        <a:rPr lang="en-US" sz="1000" baseline="0" dirty="0" smtClean="0"/>
                        <a:t> CGM/APL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CoscoSL</a:t>
                      </a:r>
                      <a:endParaRPr lang="en-GB" sz="1000" dirty="0" smtClean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212632" y="2082576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“K”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Yang</a:t>
                      </a:r>
                      <a:r>
                        <a:rPr lang="en-US" sz="1000" baseline="0" dirty="0" smtClean="0"/>
                        <a:t>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7212632" y="4032688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0" name="Down Arrow 39"/>
          <p:cNvSpPr/>
          <p:nvPr/>
        </p:nvSpPr>
        <p:spPr>
          <a:xfrm>
            <a:off x="7572672" y="3931245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6096" y="5227026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Matson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5436096" y="5538338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Westwood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5436096" y="4950159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Wan </a:t>
                      </a:r>
                      <a:r>
                        <a:rPr lang="en-US" sz="1000" dirty="0" err="1" smtClean="0"/>
                        <a:t>Hai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436096" y="6114402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SM Lines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212632" y="4314202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ZIM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2" name="Down Arrow 41"/>
          <p:cNvSpPr/>
          <p:nvPr/>
        </p:nvSpPr>
        <p:spPr>
          <a:xfrm>
            <a:off x="1115616" y="5517232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803920" y="5616864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2" name="Down Arrow 51"/>
          <p:cNvSpPr/>
          <p:nvPr/>
        </p:nvSpPr>
        <p:spPr>
          <a:xfrm>
            <a:off x="2939480" y="5475124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627784" y="5574756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7212632" y="4602234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r>
                        <a:rPr lang="en-US" sz="1000" dirty="0" smtClean="0"/>
                        <a:t>?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5436096" y="5826370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r>
                        <a:rPr lang="en-US" sz="1000" dirty="0" smtClean="0"/>
                        <a:t>?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8" grpId="0"/>
      <p:bldP spid="60" grpId="0"/>
      <p:bldP spid="68" grpId="0" animBg="1"/>
      <p:bldP spid="68" grpId="1" animBg="1"/>
      <p:bldP spid="69" grpId="0" animBg="1"/>
      <p:bldP spid="69" grpId="1" animBg="1"/>
      <p:bldP spid="78" grpId="0" animBg="1"/>
      <p:bldP spid="30" grpId="0"/>
      <p:bldP spid="31" grpId="0"/>
      <p:bldP spid="40" grpId="0" animBg="1"/>
      <p:bldP spid="42" grpId="0" animBg="1"/>
      <p:bldP spid="42" grpId="1" animBg="1"/>
      <p:bldP spid="52" grpId="0" animBg="1"/>
      <p:bldP spid="5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Transatlantic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27584" y="3623967"/>
          <a:ext cx="1247800" cy="6372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403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27584" y="5262803"/>
          <a:ext cx="1247800" cy="2124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240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627784" y="3627745"/>
          <a:ext cx="1247800" cy="56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627784" y="980728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CKHYE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Coscon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“ K”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strike="dblStrike" baseline="0" dirty="0" err="1" smtClean="0"/>
                        <a:t>Hanjin</a:t>
                      </a:r>
                      <a:endParaRPr lang="en-GB" sz="1000" strike="dblStrike" baseline="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Yang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627784" y="2204864"/>
          <a:ext cx="1247800" cy="131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G6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627784" y="4846968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ZIM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627784" y="4570032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UASC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95536" y="908720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North Europe – North America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95736" y="908720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smtClean="0">
                <a:solidFill>
                  <a:srgbClr val="FF0000"/>
                </a:solidFill>
              </a:rPr>
              <a:t>Mediterranean </a:t>
            </a:r>
            <a:r>
              <a:rPr lang="en-US" sz="1400" dirty="0" smtClean="0">
                <a:solidFill>
                  <a:srgbClr val="FF0000"/>
                </a:solidFill>
              </a:rPr>
              <a:t>– North America</a:t>
            </a:r>
            <a:endParaRPr lang="en-GB" sz="1400" dirty="0">
              <a:solidFill>
                <a:srgbClr val="FF0000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827584" y="980728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CKHYE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Coscon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“ K”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strike="dblStrike" baseline="0" dirty="0" err="1" smtClean="0"/>
                        <a:t>Hanjin</a:t>
                      </a:r>
                      <a:endParaRPr lang="en-GB" sz="1000" strike="dblStrike" baseline="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Yang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 (</a:t>
                      </a:r>
                      <a:r>
                        <a:rPr lang="en-US" sz="1000" dirty="0" err="1" smtClean="0"/>
                        <a:t>n.p</a:t>
                      </a:r>
                      <a:r>
                        <a:rPr lang="en-US" sz="1000" dirty="0" smtClean="0"/>
                        <a:t>.)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827584" y="2201690"/>
          <a:ext cx="1247800" cy="131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G6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57" name="Straight Connector 56"/>
          <p:cNvCxnSpPr/>
          <p:nvPr/>
        </p:nvCxnSpPr>
        <p:spPr>
          <a:xfrm>
            <a:off x="4572000" y="908720"/>
            <a:ext cx="0" cy="53285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11960" y="908720"/>
            <a:ext cx="461665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99992" y="908720"/>
            <a:ext cx="461665" cy="518457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AFter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2627784" y="5123904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Melfi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827584" y="5586039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827584" y="4365104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 CGM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827584" y="5885273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Marfret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2627784" y="5400840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Turkon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2627784" y="4293096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 CGM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436096" y="3356992"/>
          <a:ext cx="1247800" cy="56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5436096" y="980728"/>
          <a:ext cx="1247800" cy="94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Ocean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</a:t>
                      </a:r>
                      <a:r>
                        <a:rPr lang="en-US" sz="1000" baseline="0" dirty="0" smtClean="0"/>
                        <a:t> CGM/APL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CoscoSL</a:t>
                      </a:r>
                      <a:endParaRPr lang="en-GB" sz="1000" dirty="0" smtClean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5436096" y="2082576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“K”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Yang</a:t>
                      </a:r>
                      <a:r>
                        <a:rPr lang="en-US" sz="1000" baseline="0" dirty="0" smtClean="0"/>
                        <a:t>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5436096" y="4321671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ZIM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5436096" y="4032688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8" name="Down Arrow 77"/>
          <p:cNvSpPr/>
          <p:nvPr/>
        </p:nvSpPr>
        <p:spPr>
          <a:xfrm>
            <a:off x="5796136" y="3931245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5436096" y="4930004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Turkon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5436096" y="4609703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Melfi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004048" y="908720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North Europe – North America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248" y="908720"/>
            <a:ext cx="400110" cy="532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Mediterranean – North America</a:t>
            </a:r>
            <a:endParaRPr lang="en-GB" sz="1400" dirty="0">
              <a:solidFill>
                <a:srgbClr val="FF0000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236296" y="3356992"/>
          <a:ext cx="1247800" cy="56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2M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Maersk</a:t>
                      </a:r>
                      <a:r>
                        <a:rPr lang="en-US" sz="1000" dirty="0" smtClean="0"/>
                        <a:t>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236296" y="980728"/>
          <a:ext cx="1247800" cy="94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Ocean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CMA</a:t>
                      </a:r>
                      <a:r>
                        <a:rPr lang="en-US" sz="1000" baseline="0" dirty="0" smtClean="0"/>
                        <a:t> CGM/APL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CoscoSL</a:t>
                      </a:r>
                      <a:endParaRPr lang="en-GB" sz="1000" dirty="0" smtClean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Evergreen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OOCL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7236296" y="2082576"/>
          <a:ext cx="1247800" cy="113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Alliance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Hapag</a:t>
                      </a:r>
                      <a:r>
                        <a:rPr lang="en-US" sz="1000" dirty="0" smtClean="0"/>
                        <a:t>-Lloyd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“K” Line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NYK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Yang</a:t>
                      </a:r>
                      <a:r>
                        <a:rPr lang="en-US" sz="1000" baseline="0" dirty="0" smtClean="0"/>
                        <a:t> Ming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7236296" y="4321671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236296" y="4032688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Hyundai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5" name="Down Arrow 44"/>
          <p:cNvSpPr/>
          <p:nvPr/>
        </p:nvSpPr>
        <p:spPr>
          <a:xfrm>
            <a:off x="7596336" y="3931245"/>
            <a:ext cx="504056" cy="7381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7236296" y="4614348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5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ICL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827584" y="4664337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827584" y="4963570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UASC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5436096" y="5218036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r>
                        <a:rPr lang="en-US" sz="1000" dirty="0" smtClean="0"/>
                        <a:t>?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2627784" y="5661248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7236296" y="4902380"/>
          <a:ext cx="1247800" cy="18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Hamburg </a:t>
                      </a:r>
                      <a:r>
                        <a:rPr lang="en-US" sz="1000" dirty="0" err="1" smtClean="0"/>
                        <a:t>Sud</a:t>
                      </a:r>
                      <a:endParaRPr lang="en-GB" sz="1000" dirty="0"/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8" grpId="0"/>
      <p:bldP spid="60" grpId="0"/>
      <p:bldP spid="78" grpId="0" animBg="1"/>
      <p:bldP spid="33" grpId="0"/>
      <p:bldP spid="34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(Financial) </a:t>
            </a:r>
            <a:r>
              <a:rPr lang="nl-NL" dirty="0" err="1" smtClean="0"/>
              <a:t>sTATE</a:t>
            </a:r>
            <a:r>
              <a:rPr lang="nl-NL" dirty="0" smtClean="0"/>
              <a:t> of container </a:t>
            </a:r>
            <a:r>
              <a:rPr lang="nl-NL" dirty="0" err="1" smtClean="0"/>
              <a:t>shipping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Topics </a:t>
            </a:r>
            <a:r>
              <a:rPr lang="nl-NL" dirty="0" err="1" smtClean="0"/>
              <a:t>for</a:t>
            </a:r>
            <a:r>
              <a:rPr lang="nl-NL" dirty="0" smtClean="0"/>
              <a:t> the (</a:t>
            </a:r>
            <a:r>
              <a:rPr lang="nl-NL" dirty="0" err="1" smtClean="0"/>
              <a:t>Near</a:t>
            </a:r>
            <a:r>
              <a:rPr lang="nl-NL" dirty="0" smtClean="0"/>
              <a:t>) </a:t>
            </a:r>
            <a:r>
              <a:rPr lang="nl-NL" dirty="0" err="1" smtClean="0"/>
              <a:t>future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oldPanamax</a:t>
            </a:r>
            <a:r>
              <a:rPr lang="en-US" dirty="0" smtClean="0"/>
              <a:t> (4,000-5,100 TEU)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7584" y="5229200"/>
            <a:ext cx="34563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Total fleet: 559 Ships/2,520,000 TEU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860032" y="5229200"/>
            <a:ext cx="3456384" cy="7920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Idle: 112 Ships/550,000 TEU</a:t>
            </a:r>
            <a:endParaRPr lang="en-GB" sz="1600" dirty="0"/>
          </a:p>
        </p:txBody>
      </p:sp>
      <p:pic>
        <p:nvPicPr>
          <p:cNvPr id="4098" name="Picture 2" descr="Afbeeldingsresultaat voor Panama canal locks container 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200" y="1052736"/>
            <a:ext cx="6897600" cy="388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18,000+ TEU Vessels</a:t>
            </a:r>
            <a:endParaRPr lang="en-GB" dirty="0"/>
          </a:p>
        </p:txBody>
      </p:sp>
      <p:pic>
        <p:nvPicPr>
          <p:cNvPr id="14338" name="Picture 2" descr="39391b2fc310ef454bad39903199a83e-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052736"/>
            <a:ext cx="6896100" cy="38766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7584" y="5229200"/>
            <a:ext cx="34563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Delivered: 46 Ships/871,800 TEU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860032" y="5229200"/>
            <a:ext cx="3456384" cy="7920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 order: 59 Ships/1,155,000 TEU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Devaluation of Ship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583668" y="2132856"/>
            <a:ext cx="5976664" cy="2880320"/>
            <a:chOff x="683568" y="2132856"/>
            <a:chExt cx="5976664" cy="2880320"/>
          </a:xfrm>
        </p:grpSpPr>
        <p:pic>
          <p:nvPicPr>
            <p:cNvPr id="53252" name="Picture 4" descr="Purse Money Ba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132856"/>
              <a:ext cx="3295650" cy="2857500"/>
            </a:xfrm>
            <a:prstGeom prst="rect">
              <a:avLst/>
            </a:prstGeom>
            <a:noFill/>
          </p:spPr>
        </p:pic>
        <p:pic>
          <p:nvPicPr>
            <p:cNvPr id="532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9495" t="19232" r="43501" b="19809"/>
            <a:stretch>
              <a:fillRect/>
            </a:stretch>
          </p:blipFill>
          <p:spPr bwMode="auto">
            <a:xfrm>
              <a:off x="3995936" y="2132856"/>
              <a:ext cx="2664296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Bachelors</a:t>
            </a:r>
            <a:endParaRPr lang="en-GB" dirty="0"/>
          </a:p>
        </p:txBody>
      </p:sp>
      <p:pic>
        <p:nvPicPr>
          <p:cNvPr id="5" name="Picture 9" descr="File:Hyundai Merchant Marin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3429000" cy="1076326"/>
          </a:xfrm>
          <a:prstGeom prst="rect">
            <a:avLst/>
          </a:prstGeom>
          <a:noFill/>
        </p:spPr>
      </p:pic>
      <p:pic>
        <p:nvPicPr>
          <p:cNvPr id="13314" name="Picture 2" descr="Afbeeldingsresulta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000" y="1844824"/>
            <a:ext cx="2880000" cy="893250"/>
          </a:xfrm>
          <a:prstGeom prst="rect">
            <a:avLst/>
          </a:prstGeom>
          <a:noFill/>
        </p:spPr>
      </p:pic>
      <p:pic>
        <p:nvPicPr>
          <p:cNvPr id="13316" name="Picture 4" descr="ZIM Integrated Shipping Services - Go to Homepage">
            <a:hlinkClick r:id="rId5" tooltip="ZIM Integrated Shipping Services - Go to Homepag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1743844" cy="1512168"/>
          </a:xfrm>
          <a:prstGeom prst="rect">
            <a:avLst/>
          </a:prstGeom>
          <a:noFill/>
        </p:spPr>
      </p:pic>
      <p:pic>
        <p:nvPicPr>
          <p:cNvPr id="13318" name="Picture 6" descr="[Evergreen Marine Corp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717032"/>
            <a:ext cx="3086100" cy="2057401"/>
          </a:xfrm>
          <a:prstGeom prst="rect">
            <a:avLst/>
          </a:prstGeom>
          <a:noFill/>
        </p:spPr>
      </p:pic>
      <p:pic>
        <p:nvPicPr>
          <p:cNvPr id="13320" name="Picture 8" descr="[Yang Ming Marine Transport]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3717032"/>
            <a:ext cx="30861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tr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401732" cy="30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Unknown </a:t>
            </a:r>
            <a:r>
              <a:rPr lang="en-US" dirty="0"/>
              <a:t>F</a:t>
            </a:r>
            <a:r>
              <a:rPr lang="en-US" dirty="0" smtClean="0"/>
              <a:t>actor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84434" y="2492896"/>
            <a:ext cx="2160240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17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836711"/>
            <a:ext cx="9180512" cy="611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Profit/Loss 2011-15 Container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300192" y="1340768"/>
            <a:ext cx="216024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err="1" smtClean="0">
                <a:solidFill>
                  <a:sysClr val="window" lastClr="FFFFFF"/>
                </a:solidFill>
              </a:rPr>
              <a:t>Those</a:t>
            </a:r>
            <a:r>
              <a:rPr lang="nl-NL" sz="1400" dirty="0" smtClean="0">
                <a:solidFill>
                  <a:sysClr val="window" lastClr="FFFFFF"/>
                </a:solidFill>
              </a:rPr>
              <a:t>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making</a:t>
            </a:r>
            <a:r>
              <a:rPr lang="nl-NL" sz="1400" dirty="0" smtClean="0">
                <a:solidFill>
                  <a:sysClr val="window" lastClr="FFFFFF"/>
                </a:solidFill>
              </a:rPr>
              <a:t> profits</a:t>
            </a: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300192" y="5445224"/>
            <a:ext cx="2160240" cy="288032"/>
          </a:xfrm>
          <a:prstGeom prst="rect">
            <a:avLst/>
          </a:prstGeom>
          <a:solidFill>
            <a:srgbClr val="FF0000"/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err="1" smtClean="0">
                <a:solidFill>
                  <a:sysClr val="window" lastClr="FFFFFF"/>
                </a:solidFill>
              </a:rPr>
              <a:t>Those</a:t>
            </a:r>
            <a:r>
              <a:rPr lang="nl-NL" sz="1400" dirty="0" smtClean="0">
                <a:solidFill>
                  <a:sysClr val="window" lastClr="FFFFFF"/>
                </a:solidFill>
              </a:rPr>
              <a:t>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making</a:t>
            </a:r>
            <a:r>
              <a:rPr lang="nl-NL" sz="1400" dirty="0" smtClean="0">
                <a:solidFill>
                  <a:sysClr val="window" lastClr="FFFFFF"/>
                </a:solidFill>
              </a:rPr>
              <a:t>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losses</a:t>
            </a:r>
            <a:endParaRPr lang="nl-NL" sz="1400" dirty="0" smtClean="0">
              <a:solidFill>
                <a:sysClr val="window" lastClr="FFFFFF"/>
              </a:solidFill>
            </a:endParaRP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1412776"/>
            <a:ext cx="971100" cy="316835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3688" y="1412776"/>
            <a:ext cx="1080120" cy="31683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15816" y="1412776"/>
            <a:ext cx="720080" cy="316835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56826" y="1412776"/>
            <a:ext cx="1111318" cy="316835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0152" y="1412776"/>
            <a:ext cx="1080120" cy="316835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1736" y="1412776"/>
            <a:ext cx="1450704" cy="316835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63688" y="971436"/>
            <a:ext cx="10081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Europe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971436"/>
            <a:ext cx="7920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Korea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971436"/>
            <a:ext cx="19442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Other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971436"/>
            <a:ext cx="10081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Japan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971436"/>
            <a:ext cx="10081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Taiwan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779912" y="971436"/>
            <a:ext cx="7920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China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 Profit/Loss 2011-15 Container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300192" y="1340768"/>
            <a:ext cx="216024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err="1" smtClean="0">
                <a:solidFill>
                  <a:sysClr val="window" lastClr="FFFFFF"/>
                </a:solidFill>
              </a:rPr>
              <a:t>Those</a:t>
            </a:r>
            <a:r>
              <a:rPr lang="nl-NL" sz="1400" dirty="0" smtClean="0">
                <a:solidFill>
                  <a:sysClr val="window" lastClr="FFFFFF"/>
                </a:solidFill>
              </a:rPr>
              <a:t>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making</a:t>
            </a:r>
            <a:r>
              <a:rPr lang="nl-NL" sz="1400" dirty="0" smtClean="0">
                <a:solidFill>
                  <a:sysClr val="window" lastClr="FFFFFF"/>
                </a:solidFill>
              </a:rPr>
              <a:t> profits</a:t>
            </a: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300192" y="5445224"/>
            <a:ext cx="2160240" cy="288032"/>
          </a:xfrm>
          <a:prstGeom prst="rect">
            <a:avLst/>
          </a:prstGeom>
          <a:solidFill>
            <a:srgbClr val="FF0000"/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err="1" smtClean="0">
                <a:solidFill>
                  <a:sysClr val="window" lastClr="FFFFFF"/>
                </a:solidFill>
              </a:rPr>
              <a:t>Those</a:t>
            </a:r>
            <a:r>
              <a:rPr lang="nl-NL" sz="1400" dirty="0" smtClean="0">
                <a:solidFill>
                  <a:sysClr val="window" lastClr="FFFFFF"/>
                </a:solidFill>
              </a:rPr>
              <a:t>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making</a:t>
            </a:r>
            <a:r>
              <a:rPr lang="nl-NL" sz="1400" dirty="0" smtClean="0">
                <a:solidFill>
                  <a:sysClr val="window" lastClr="FFFFFF"/>
                </a:solidFill>
              </a:rPr>
              <a:t>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losses</a:t>
            </a:r>
            <a:endParaRPr lang="nl-NL" sz="1400" dirty="0" smtClean="0">
              <a:solidFill>
                <a:sysClr val="window" lastClr="FFFFFF"/>
              </a:solidFill>
            </a:endParaRP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1412776"/>
            <a:ext cx="971100" cy="316835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3688" y="1412776"/>
            <a:ext cx="1080120" cy="31683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15816" y="1412776"/>
            <a:ext cx="720080" cy="316835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56826" y="1412776"/>
            <a:ext cx="1111318" cy="316835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0152" y="1412776"/>
            <a:ext cx="1080120" cy="316835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1736" y="1412776"/>
            <a:ext cx="1450704" cy="316835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63688" y="971436"/>
            <a:ext cx="10081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Europe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971436"/>
            <a:ext cx="7920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Korea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971436"/>
            <a:ext cx="19442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Other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971436"/>
            <a:ext cx="10081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Japan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971436"/>
            <a:ext cx="10081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Taiwan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779912" y="971436"/>
            <a:ext cx="7920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China</a:t>
            </a:r>
            <a:endParaRPr lang="en-GB" dirty="0"/>
          </a:p>
        </p:txBody>
      </p:sp>
      <p:sp>
        <p:nvSpPr>
          <p:cNvPr id="21" name="Down Arrow 20"/>
          <p:cNvSpPr/>
          <p:nvPr/>
        </p:nvSpPr>
        <p:spPr>
          <a:xfrm>
            <a:off x="3059832" y="2996952"/>
            <a:ext cx="117727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3419872" y="2996952"/>
            <a:ext cx="117727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>
            <a:off x="4189609" y="2996952"/>
            <a:ext cx="117727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>
            <a:off x="7226568" y="2996952"/>
            <a:ext cx="117727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>
            <a:off x="7960496" y="2996952"/>
            <a:ext cx="117727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/>
        </p:nvSpPr>
        <p:spPr>
          <a:xfrm>
            <a:off x="8342705" y="2996952"/>
            <a:ext cx="117727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>
            <a:off x="2654073" y="2996952"/>
            <a:ext cx="117727" cy="43204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>
            <a:off x="3806201" y="2996952"/>
            <a:ext cx="117727" cy="43204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28"/>
          <p:cNvSpPr/>
          <p:nvPr/>
        </p:nvSpPr>
        <p:spPr>
          <a:xfrm>
            <a:off x="6084168" y="2996952"/>
            <a:ext cx="117727" cy="43204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>
            <a:off x="6372200" y="2996952"/>
            <a:ext cx="117727" cy="43204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>
            <a:off x="6833432" y="2996952"/>
            <a:ext cx="117727" cy="43204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31"/>
          <p:cNvSpPr/>
          <p:nvPr/>
        </p:nvSpPr>
        <p:spPr>
          <a:xfrm>
            <a:off x="5678409" y="2996952"/>
            <a:ext cx="117727" cy="43204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1"/>
          <p:cNvSpPr txBox="1"/>
          <p:nvPr/>
        </p:nvSpPr>
        <p:spPr>
          <a:xfrm>
            <a:off x="6300192" y="5445224"/>
            <a:ext cx="2160240" cy="288032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err="1" smtClean="0">
                <a:solidFill>
                  <a:sysClr val="window" lastClr="FFFFFF"/>
                </a:solidFill>
              </a:rPr>
              <a:t>Severe</a:t>
            </a:r>
            <a:r>
              <a:rPr lang="nl-NL" sz="1400" dirty="0" smtClean="0">
                <a:solidFill>
                  <a:sysClr val="window" lastClr="FFFFFF"/>
                </a:solidFill>
              </a:rPr>
              <a:t>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financial</a:t>
            </a:r>
            <a:r>
              <a:rPr lang="nl-NL" sz="1400" dirty="0" smtClean="0">
                <a:solidFill>
                  <a:sysClr val="window" lastClr="FFFFFF"/>
                </a:solidFill>
              </a:rPr>
              <a:t>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problems</a:t>
            </a:r>
            <a:endParaRPr lang="nl-NL" sz="1400" dirty="0" smtClean="0">
              <a:solidFill>
                <a:sysClr val="window" lastClr="FFFFFF"/>
              </a:solidFill>
            </a:endParaRP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6300192" y="5805264"/>
            <a:ext cx="2160240" cy="288032"/>
          </a:xfrm>
          <a:prstGeom prst="rect">
            <a:avLst/>
          </a:prstGeom>
          <a:solidFill>
            <a:srgbClr val="0070C0"/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err="1" smtClean="0">
                <a:solidFill>
                  <a:sysClr val="window" lastClr="FFFFFF"/>
                </a:solidFill>
              </a:rPr>
              <a:t>Weak</a:t>
            </a:r>
            <a:r>
              <a:rPr lang="nl-NL" sz="1400" dirty="0" smtClean="0">
                <a:solidFill>
                  <a:sysClr val="window" lastClr="FFFFFF"/>
                </a:solidFill>
              </a:rPr>
              <a:t>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financial</a:t>
            </a:r>
            <a:r>
              <a:rPr lang="nl-NL" sz="1400" dirty="0" smtClean="0">
                <a:solidFill>
                  <a:sysClr val="window" lastClr="FFFFFF"/>
                </a:solidFill>
              </a:rPr>
              <a:t> state</a:t>
            </a: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2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Revenues</a:t>
            </a:r>
            <a:r>
              <a:rPr lang="nl-NL" dirty="0" smtClean="0"/>
              <a:t> versus </a:t>
            </a:r>
            <a:r>
              <a:rPr lang="nl-NL" dirty="0" err="1" smtClean="0"/>
              <a:t>costs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Losses? – Low 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trade growth</a:t>
            </a:r>
          </a:p>
          <a:p>
            <a:r>
              <a:rPr lang="en-US" dirty="0" smtClean="0"/>
              <a:t>High growth shipboard capacity</a:t>
            </a:r>
          </a:p>
          <a:p>
            <a:r>
              <a:rPr lang="en-US" dirty="0" smtClean="0"/>
              <a:t>Increased transparency of the market</a:t>
            </a:r>
          </a:p>
          <a:p>
            <a:r>
              <a:rPr lang="en-US" dirty="0" smtClean="0"/>
              <a:t>Lack of self-control from the carriers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Trade Volumes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12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1403648" y="1340768"/>
            <a:ext cx="3024336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err="1" smtClean="0">
                <a:solidFill>
                  <a:schemeClr val="bg1"/>
                </a:solidFill>
              </a:rPr>
              <a:t>Trade</a:t>
            </a:r>
            <a:r>
              <a:rPr lang="nl-NL" sz="1400" dirty="0" smtClean="0">
                <a:solidFill>
                  <a:schemeClr val="bg1"/>
                </a:solidFill>
              </a:rPr>
              <a:t> (TEU) - 102 </a:t>
            </a:r>
            <a:r>
              <a:rPr lang="en-US" sz="1400" dirty="0" smtClean="0">
                <a:solidFill>
                  <a:schemeClr val="bg1"/>
                </a:solidFill>
              </a:rPr>
              <a:t>→</a:t>
            </a:r>
            <a:r>
              <a:rPr lang="nl-NL" sz="1400" dirty="0" smtClean="0">
                <a:solidFill>
                  <a:schemeClr val="bg1"/>
                </a:solidFill>
              </a:rPr>
              <a:t> 155 </a:t>
            </a:r>
            <a:r>
              <a:rPr lang="nl-NL" sz="1400" dirty="0" err="1" smtClean="0">
                <a:solidFill>
                  <a:schemeClr val="bg1"/>
                </a:solidFill>
              </a:rPr>
              <a:t>mn</a:t>
            </a:r>
            <a:endParaRPr lang="nl-NL" sz="1400" dirty="0" smtClean="0">
              <a:solidFill>
                <a:sysClr val="window" lastClr="FFFFFF"/>
              </a:solidFill>
            </a:endParaRP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716016" y="1340768"/>
            <a:ext cx="2592288" cy="288032"/>
          </a:xfrm>
          <a:prstGeom prst="rect">
            <a:avLst/>
          </a:prstGeom>
          <a:solidFill>
            <a:srgbClr val="FF0000"/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err="1" smtClean="0">
                <a:solidFill>
                  <a:sysClr val="window" lastClr="FFFFFF"/>
                </a:solidFill>
              </a:rPr>
              <a:t>Growth</a:t>
            </a:r>
            <a:r>
              <a:rPr lang="nl-NL" sz="1400" dirty="0" smtClean="0">
                <a:solidFill>
                  <a:sysClr val="window" lastClr="FFFFFF"/>
                </a:solidFill>
              </a:rPr>
              <a:t> (%) - CAGR 4.1%</a:t>
            </a: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TEU Fleet Capacity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12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1403648" y="1340768"/>
            <a:ext cx="3024336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Cap (TEU) - 9.18 </a:t>
            </a:r>
            <a:r>
              <a:rPr lang="en-US" sz="1400" dirty="0" smtClean="0">
                <a:solidFill>
                  <a:schemeClr val="bg1"/>
                </a:solidFill>
              </a:rPr>
              <a:t>→</a:t>
            </a:r>
            <a:r>
              <a:rPr lang="nl-NL" sz="1400" dirty="0" smtClean="0">
                <a:solidFill>
                  <a:schemeClr val="bg1"/>
                </a:solidFill>
              </a:rPr>
              <a:t> 20.68  </a:t>
            </a:r>
            <a:r>
              <a:rPr lang="nl-NL" sz="1400" dirty="0" err="1" smtClean="0">
                <a:solidFill>
                  <a:schemeClr val="bg1"/>
                </a:solidFill>
              </a:rPr>
              <a:t>mn</a:t>
            </a:r>
            <a:endParaRPr lang="nl-NL" sz="1400" dirty="0" smtClean="0">
              <a:solidFill>
                <a:sysClr val="window" lastClr="FFFFFF"/>
              </a:solidFill>
            </a:endParaRP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716016" y="1340768"/>
            <a:ext cx="2592288" cy="288032"/>
          </a:xfrm>
          <a:prstGeom prst="rect">
            <a:avLst/>
          </a:prstGeom>
          <a:solidFill>
            <a:srgbClr val="FF0000"/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err="1" smtClean="0">
                <a:solidFill>
                  <a:sysClr val="window" lastClr="FFFFFF"/>
                </a:solidFill>
              </a:rPr>
              <a:t>Growth</a:t>
            </a:r>
            <a:r>
              <a:rPr lang="nl-NL" sz="1400" dirty="0" smtClean="0">
                <a:solidFill>
                  <a:sysClr val="window" lastClr="FFFFFF"/>
                </a:solidFill>
              </a:rPr>
              <a:t> (%) – CAGR 8.5% </a:t>
            </a: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  <p:bldP spid="4" grpId="2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Worldwide Trade </a:t>
            </a:r>
            <a:r>
              <a:rPr lang="en-US" dirty="0" err="1" smtClean="0"/>
              <a:t>vs</a:t>
            </a:r>
            <a:r>
              <a:rPr lang="en-US" dirty="0" smtClean="0"/>
              <a:t> Fleet TEU Capacity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12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1475656" y="1268760"/>
            <a:ext cx="2160240" cy="288032"/>
          </a:xfrm>
          <a:prstGeom prst="rect">
            <a:avLst/>
          </a:prstGeom>
          <a:solidFill>
            <a:srgbClr val="FF0000"/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err="1" smtClean="0">
                <a:solidFill>
                  <a:sysClr val="window" lastClr="FFFFFF"/>
                </a:solidFill>
              </a:rPr>
              <a:t>Trade</a:t>
            </a:r>
            <a:r>
              <a:rPr lang="nl-NL" sz="1400" dirty="0" smtClean="0">
                <a:solidFill>
                  <a:sysClr val="window" lastClr="FFFFFF"/>
                </a:solidFill>
              </a:rPr>
              <a:t>  index - 156</a:t>
            </a: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084168" y="1268760"/>
            <a:ext cx="2160240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smtClean="0">
                <a:solidFill>
                  <a:sysClr val="window" lastClr="FFFFFF"/>
                </a:solidFill>
              </a:rPr>
              <a:t>Cap + slow </a:t>
            </a:r>
            <a:r>
              <a:rPr lang="nl-NL" sz="1400" dirty="0" err="1" smtClean="0">
                <a:solidFill>
                  <a:sysClr val="window" lastClr="FFFFFF"/>
                </a:solidFill>
              </a:rPr>
              <a:t>steaming</a:t>
            </a:r>
            <a:r>
              <a:rPr lang="nl-NL" sz="1400" dirty="0" smtClean="0">
                <a:solidFill>
                  <a:sysClr val="window" lastClr="FFFFFF"/>
                </a:solidFill>
              </a:rPr>
              <a:t> - 196</a:t>
            </a: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779912" y="1268760"/>
            <a:ext cx="2160240" cy="288032"/>
          </a:xfrm>
          <a:prstGeom prst="rect">
            <a:avLst/>
          </a:prstGeom>
          <a:solidFill>
            <a:srgbClr val="00B050"/>
          </a:solidFill>
          <a:ln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 err="1" smtClean="0">
                <a:solidFill>
                  <a:sysClr val="window" lastClr="FFFFFF"/>
                </a:solidFill>
              </a:rPr>
              <a:t>Fleet</a:t>
            </a:r>
            <a:r>
              <a:rPr lang="nl-NL" sz="1400" dirty="0" smtClean="0">
                <a:solidFill>
                  <a:sysClr val="window" lastClr="FFFFFF"/>
                </a:solidFill>
              </a:rPr>
              <a:t> cap index - 226</a:t>
            </a:r>
          </a:p>
          <a:p>
            <a:pPr algn="ctr"/>
            <a:endParaRPr lang="nl-NL" sz="140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Diavoorstelling (4:3)</PresentationFormat>
  <Paragraphs>358</Paragraphs>
  <Slides>26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28" baseType="lpstr">
      <vt:lpstr>Office Theme</vt:lpstr>
      <vt:lpstr>Custom Design</vt:lpstr>
      <vt:lpstr>Developments in Container Shipping</vt:lpstr>
      <vt:lpstr>The (Financial) sTATE of container shipping</vt:lpstr>
      <vt:lpstr>Operating Profit/Loss 2011-15 Container</vt:lpstr>
      <vt:lpstr>Net Profit/Loss 2011-15 Container</vt:lpstr>
      <vt:lpstr>Revenues versus costs</vt:lpstr>
      <vt:lpstr>Why These Losses? – Low Rates</vt:lpstr>
      <vt:lpstr>Worldwide Trade Volumes</vt:lpstr>
      <vt:lpstr>TEU Fleet Capacity</vt:lpstr>
      <vt:lpstr>Worldwide Trade vs Fleet TEU Capacity</vt:lpstr>
      <vt:lpstr> Ship Capacity Scrapped/Delivered</vt:lpstr>
      <vt:lpstr>Transparancy - Freight Indices</vt:lpstr>
      <vt:lpstr>SCFI Spot Rates Far East-Europe</vt:lpstr>
      <vt:lpstr>Why These Losses? – High Costs</vt:lpstr>
      <vt:lpstr>STRUGGLING FOR SURVIVAL</vt:lpstr>
      <vt:lpstr>Actions from the Carriers</vt:lpstr>
      <vt:lpstr>Mergers/Takeovers</vt:lpstr>
      <vt:lpstr>Europe/Mediterranean-Far East</vt:lpstr>
      <vt:lpstr>Far East-US West Coast/East Coast</vt:lpstr>
      <vt:lpstr>Transatlantic</vt:lpstr>
      <vt:lpstr>Topics for the (Near) future</vt:lpstr>
      <vt:lpstr>oldPanamax (4,000-5,100 TEU)</vt:lpstr>
      <vt:lpstr>18,000+ TEU Vessels</vt:lpstr>
      <vt:lpstr>Devaluation of Ship</vt:lpstr>
      <vt:lpstr>The Bachelors</vt:lpstr>
      <vt:lpstr>The Unknown Factor</vt:lpstr>
      <vt:lpstr>The End</vt:lpstr>
    </vt:vector>
  </TitlesOfParts>
  <Company>Dynamar B.V.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Beheerder</cp:lastModifiedBy>
  <cp:revision>651</cp:revision>
  <dcterms:created xsi:type="dcterms:W3CDTF">2009-08-16T12:04:10Z</dcterms:created>
  <dcterms:modified xsi:type="dcterms:W3CDTF">2017-05-09T20:07:31Z</dcterms:modified>
</cp:coreProperties>
</file>