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327" r:id="rId3"/>
    <p:sldId id="269" r:id="rId4"/>
    <p:sldId id="268" r:id="rId5"/>
    <p:sldId id="344" r:id="rId6"/>
    <p:sldId id="320" r:id="rId7"/>
    <p:sldId id="272" r:id="rId8"/>
    <p:sldId id="330" r:id="rId9"/>
    <p:sldId id="331" r:id="rId10"/>
    <p:sldId id="273" r:id="rId11"/>
    <p:sldId id="341" r:id="rId12"/>
    <p:sldId id="342" r:id="rId13"/>
    <p:sldId id="345" r:id="rId14"/>
    <p:sldId id="276" r:id="rId15"/>
    <p:sldId id="277" r:id="rId16"/>
    <p:sldId id="283" r:id="rId17"/>
    <p:sldId id="351" r:id="rId18"/>
    <p:sldId id="275" r:id="rId19"/>
    <p:sldId id="336" r:id="rId20"/>
    <p:sldId id="329" r:id="rId21"/>
    <p:sldId id="353" r:id="rId22"/>
    <p:sldId id="352" r:id="rId23"/>
    <p:sldId id="350" r:id="rId24"/>
    <p:sldId id="356" r:id="rId25"/>
    <p:sldId id="346" r:id="rId26"/>
    <p:sldId id="357" r:id="rId27"/>
    <p:sldId id="318" r:id="rId28"/>
    <p:sldId id="343" r:id="rId29"/>
    <p:sldId id="333" r:id="rId30"/>
    <p:sldId id="332" r:id="rId31"/>
    <p:sldId id="328" r:id="rId32"/>
    <p:sldId id="358" r:id="rId33"/>
    <p:sldId id="319" r:id="rId34"/>
    <p:sldId id="359" r:id="rId35"/>
    <p:sldId id="262" r:id="rId36"/>
    <p:sldId id="263" r:id="rId37"/>
    <p:sldId id="261" r:id="rId38"/>
  </p:sldIdLst>
  <p:sldSz cx="9144000" cy="6858000" type="screen4x3"/>
  <p:notesSz cx="9866313" cy="6735763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7">
          <p15:clr>
            <a:srgbClr val="A4A3A4"/>
          </p15:clr>
        </p15:guide>
        <p15:guide id="2" pos="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07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690" y="96"/>
      </p:cViewPr>
      <p:guideLst>
        <p:guide orient="horz" pos="3797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372AD-C39B-4DE4-BFD8-720C03FE39F9}" type="datetimeFigureOut">
              <a:rPr lang="nb-NO" smtClean="0"/>
              <a:t>12.05.2017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88F6C-FFA0-4B1D-8CF6-D00EAA99E9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6723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3BD9D-2A69-4614-A0F3-E438A92963BA}" type="datetimeFigureOut">
              <a:rPr lang="nb-NO" smtClean="0"/>
              <a:t>12.05.2017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5934" y="3241620"/>
            <a:ext cx="7894446" cy="2652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42078-B303-472A-8316-62B4E0751C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1199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8DC647-38D5-4814-9B61-5E9BB50EA16F}" type="datetime1">
              <a:rPr lang="nb-NO" smtClean="0"/>
              <a:pPr/>
              <a:t>12.05.2017</a:t>
            </a:fld>
            <a:endParaRPr lang="nb-NO"/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B6B0A4-1E03-48F2-82EA-A45BB1709CA2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058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5238DA-F2F3-40F4-B390-37AD4B20E8DA}" type="datetime1">
              <a:rPr lang="nb-NO" smtClean="0"/>
              <a:pPr/>
              <a:t>12.05.2017</a:t>
            </a:fld>
            <a:endParaRPr lang="nb-NO"/>
          </a:p>
        </p:txBody>
      </p:sp>
      <p:sp>
        <p:nvSpPr>
          <p:cNvPr id="1024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C8AA70-6A64-4987-BA79-8414C69849FF}" type="slidenum">
              <a:rPr lang="nb-NO" smtClean="0"/>
              <a:pPr/>
              <a:t>27</a:t>
            </a:fld>
            <a:endParaRPr lang="nb-NO"/>
          </a:p>
        </p:txBody>
      </p:sp>
      <p:sp>
        <p:nvSpPr>
          <p:cNvPr id="10240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72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5238DA-F2F3-40F4-B390-37AD4B20E8DA}" type="datetime1">
              <a:rPr lang="nb-NO" smtClean="0"/>
              <a:pPr/>
              <a:t>12.05.2017</a:t>
            </a:fld>
            <a:endParaRPr lang="nb-NO"/>
          </a:p>
        </p:txBody>
      </p:sp>
      <p:sp>
        <p:nvSpPr>
          <p:cNvPr id="1024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C8AA70-6A64-4987-BA79-8414C69849FF}" type="slidenum">
              <a:rPr lang="nb-NO" smtClean="0"/>
              <a:pPr/>
              <a:t>31</a:t>
            </a:fld>
            <a:endParaRPr lang="nb-NO"/>
          </a:p>
        </p:txBody>
      </p:sp>
      <p:sp>
        <p:nvSpPr>
          <p:cNvPr id="10240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195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6EF0C0-D0C2-47FA-966E-9E67FFB3A985}" type="datetime1">
              <a:rPr lang="nb-NO" smtClean="0"/>
              <a:pPr/>
              <a:t>12.05.2017</a:t>
            </a:fld>
            <a:endParaRPr lang="nb-NO"/>
          </a:p>
        </p:txBody>
      </p:sp>
      <p:sp>
        <p:nvSpPr>
          <p:cNvPr id="1034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1B11D3-7B56-4F72-A7D9-8A5233EE72C0}" type="slidenum">
              <a:rPr lang="nb-NO" smtClean="0"/>
              <a:pPr/>
              <a:t>33</a:t>
            </a:fld>
            <a:endParaRPr lang="nb-NO"/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604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A186D8-B55B-4A3A-90B4-ECBE8EA75D0A}" type="datetime1">
              <a:rPr lang="nb-NO" smtClean="0"/>
              <a:pPr/>
              <a:t>12.05.2017</a:t>
            </a:fld>
            <a:endParaRPr lang="nb-NO"/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F6F1EF-5302-4AA9-9334-6DCA52E6FA53}" type="slidenum">
              <a:rPr lang="nb-NO" smtClean="0"/>
              <a:pPr/>
              <a:t>35</a:t>
            </a:fld>
            <a:endParaRPr lang="nb-NO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205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79086C-9EB7-453E-B7C3-EF07E42D9FC5}" type="datetime1">
              <a:rPr lang="nb-NO" smtClean="0"/>
              <a:pPr/>
              <a:t>12.05.2017</a:t>
            </a:fld>
            <a:endParaRPr lang="nb-NO"/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9A6573-E9C8-49CB-9E53-910875306659}" type="slidenum">
              <a:rPr lang="nb-NO" smtClean="0"/>
              <a:pPr/>
              <a:t>36</a:t>
            </a:fld>
            <a:endParaRPr lang="nb-NO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868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4BDC40-9BB6-406C-A716-3246FF6C2BDE}" type="datetime1">
              <a:rPr lang="nb-NO" smtClean="0"/>
              <a:pPr/>
              <a:t>12.05.2017</a:t>
            </a:fld>
            <a:endParaRPr lang="nb-NO"/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151F7F-DCBC-4AE6-BAA9-FB39ACB591D4}" type="slidenum">
              <a:rPr lang="nb-NO" smtClean="0"/>
              <a:pPr/>
              <a:t>37</a:t>
            </a:fld>
            <a:endParaRPr lang="nb-NO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7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255F99-C76B-472B-8F8B-0E66B72A2587}" type="datetime1">
              <a:rPr lang="nb-NO" smtClean="0"/>
              <a:pPr/>
              <a:t>12.05.2017</a:t>
            </a:fld>
            <a:endParaRPr lang="nb-NO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282BAB-7489-4DEC-94ED-02DC59A7C05D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1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A23ACA-50C0-4F50-9F41-A245F4D74338}" type="datetime1">
              <a:rPr lang="nb-NO" smtClean="0"/>
              <a:pPr/>
              <a:t>12.05.2017</a:t>
            </a:fld>
            <a:endParaRPr lang="nb-NO"/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84811A-2422-49E2-BDCC-0E0DC03692A0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038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8DC647-38D5-4814-9B61-5E9BB50EA16F}" type="datetime1">
              <a:rPr lang="nb-NO" smtClean="0"/>
              <a:pPr/>
              <a:t>12.05.2017</a:t>
            </a:fld>
            <a:endParaRPr lang="nb-NO"/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B6B0A4-1E03-48F2-82EA-A45BB1709CA2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71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9E449E-DC79-4776-A463-B7FD219193A8}" type="datetime1">
              <a:rPr lang="nb-NO" smtClean="0"/>
              <a:pPr/>
              <a:t>12.05.2017</a:t>
            </a:fld>
            <a:endParaRPr lang="nb-NO"/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E66998-63E4-43B5-85B3-B55B51A2847C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26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8DC647-38D5-4814-9B61-5E9BB50EA16F}" type="datetime1">
              <a:rPr lang="nb-NO" smtClean="0"/>
              <a:pPr/>
              <a:t>12.05.2017</a:t>
            </a:fld>
            <a:endParaRPr lang="nb-NO"/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B6B0A4-1E03-48F2-82EA-A45BB1709CA2}" type="slidenum">
              <a:rPr lang="nb-NO" smtClean="0"/>
              <a:pPr/>
              <a:t>13</a:t>
            </a:fld>
            <a:endParaRPr lang="nb-NO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412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66FF3E-94DE-4E0D-ADFC-92FFE0A3AC27}" type="datetime1">
              <a:rPr lang="nb-NO" smtClean="0"/>
              <a:pPr/>
              <a:t>12.05.2017</a:t>
            </a:fld>
            <a:endParaRPr lang="nb-NO"/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4ADB1A-3DEE-4E5F-A154-0A3BF8622947}" type="slidenum">
              <a:rPr lang="nb-NO" smtClean="0"/>
              <a:pPr/>
              <a:t>14</a:t>
            </a:fld>
            <a:endParaRPr lang="nb-NO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12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7348FB-6760-4B48-8F08-378270772D81}" type="datetime1">
              <a:rPr lang="nb-NO" smtClean="0"/>
              <a:pPr/>
              <a:t>12.05.2017</a:t>
            </a:fld>
            <a:endParaRPr lang="nb-NO"/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6A5E5C-FA38-44F0-A64E-66E128969639}" type="slidenum">
              <a:rPr lang="nb-NO" smtClean="0"/>
              <a:pPr/>
              <a:t>15</a:t>
            </a:fld>
            <a:endParaRPr lang="nb-NO"/>
          </a:p>
        </p:txBody>
      </p:sp>
      <p:sp>
        <p:nvSpPr>
          <p:cNvPr id="7168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013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008F5B-31D8-46F5-BBD4-6BC3860A9FA8}" type="datetime1">
              <a:rPr lang="nb-NO" smtClean="0"/>
              <a:pPr/>
              <a:t>12.05.2017</a:t>
            </a:fld>
            <a:endParaRPr lang="nb-NO"/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4C753D-8587-4162-8A1D-0FE7BF7C421C}" type="slidenum">
              <a:rPr lang="nb-NO" smtClean="0"/>
              <a:pPr/>
              <a:t>16</a:t>
            </a:fld>
            <a:endParaRPr lang="nb-NO"/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78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32185"/>
            <a:ext cx="9143997" cy="323697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" y="3231105"/>
            <a:ext cx="9132978" cy="2712495"/>
          </a:xfrm>
          <a:prstGeom prst="rect">
            <a:avLst/>
          </a:prstGeom>
        </p:spPr>
      </p:pic>
      <p:sp>
        <p:nvSpPr>
          <p:cNvPr id="11" name="Tittel 1"/>
          <p:cNvSpPr>
            <a:spLocks noGrp="1"/>
          </p:cNvSpPr>
          <p:nvPr>
            <p:ph type="title" hasCustomPrompt="1"/>
          </p:nvPr>
        </p:nvSpPr>
        <p:spPr>
          <a:xfrm>
            <a:off x="521549" y="5121188"/>
            <a:ext cx="8082000" cy="611755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3" hasCustomPrompt="1"/>
          </p:nvPr>
        </p:nvSpPr>
        <p:spPr>
          <a:xfrm>
            <a:off x="521549" y="5769188"/>
            <a:ext cx="8082000" cy="396116"/>
          </a:xfrm>
        </p:spPr>
        <p:txBody>
          <a:bodyPr anchor="t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/>
              <a:t>Name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4" hasCustomPrompt="1"/>
          </p:nvPr>
        </p:nvSpPr>
        <p:spPr>
          <a:xfrm>
            <a:off x="522000" y="6202742"/>
            <a:ext cx="8082000" cy="39611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Date</a:t>
            </a:r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60" y="357948"/>
            <a:ext cx="960104" cy="8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1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539B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22287" y="1260000"/>
            <a:ext cx="8082000" cy="47525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Object</a:t>
            </a:r>
          </a:p>
        </p:txBody>
      </p:sp>
      <p:cxnSp>
        <p:nvCxnSpPr>
          <p:cNvPr id="11" name="Rett linje 10"/>
          <p:cNvCxnSpPr/>
          <p:nvPr userDrawn="1"/>
        </p:nvCxnSpPr>
        <p:spPr>
          <a:xfrm flipH="1">
            <a:off x="0" y="6566871"/>
            <a:ext cx="795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36" y="6148800"/>
            <a:ext cx="503732" cy="42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4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22287" y="647999"/>
            <a:ext cx="8082000" cy="53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Object</a:t>
            </a:r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0" y="6566871"/>
            <a:ext cx="795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36" y="6148800"/>
            <a:ext cx="503732" cy="42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82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320"/>
            <a:ext cx="7181088" cy="1143000"/>
          </a:xfrm>
        </p:spPr>
        <p:txBody>
          <a:bodyPr anchor="ctr"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style</a:t>
            </a:r>
            <a:endParaRPr lang="en-US" dirty="0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>
          <a:xfrm>
            <a:off x="7467600" y="6305550"/>
            <a:ext cx="114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372200" y="6610350"/>
            <a:ext cx="1800200" cy="238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GB"/>
              <a:t>as of 31 December 2016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07504" y="6610351"/>
            <a:ext cx="457200" cy="24765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51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>
          <a:xfrm>
            <a:off x="7467600" y="6305550"/>
            <a:ext cx="114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248400" y="6612356"/>
            <a:ext cx="1851992" cy="25316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as of 31 December 2016</a:t>
            </a: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35496" y="6543675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2E915B-7B49-4FE1-9ED0-70C9110DD9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5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185"/>
            <a:ext cx="9143997" cy="323697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" y="3231105"/>
            <a:ext cx="9132978" cy="271249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21549" y="5121188"/>
            <a:ext cx="8082000" cy="611755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tekst 2"/>
          <p:cNvSpPr>
            <a:spLocks noGrp="1"/>
          </p:cNvSpPr>
          <p:nvPr>
            <p:ph type="body" idx="13" hasCustomPrompt="1"/>
          </p:nvPr>
        </p:nvSpPr>
        <p:spPr>
          <a:xfrm>
            <a:off x="521549" y="5769188"/>
            <a:ext cx="8082000" cy="396116"/>
          </a:xfrm>
        </p:spPr>
        <p:txBody>
          <a:bodyPr anchor="t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/>
              <a:t>Name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4" hasCustomPrompt="1"/>
          </p:nvPr>
        </p:nvSpPr>
        <p:spPr>
          <a:xfrm>
            <a:off x="522000" y="6202742"/>
            <a:ext cx="8082000" cy="39611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Date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60" y="357948"/>
            <a:ext cx="960104" cy="8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9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/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" y="4784202"/>
            <a:ext cx="9132978" cy="271249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21549" y="3088135"/>
            <a:ext cx="8082000" cy="1083762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/>
              <a:t>Titel</a:t>
            </a:r>
            <a:r>
              <a:rPr lang="nb-NO" dirty="0"/>
              <a:t> Chapter/ Intro </a:t>
            </a:r>
            <a:r>
              <a:rPr lang="nb-NO" dirty="0" err="1"/>
              <a:t>page</a:t>
            </a:r>
            <a:endParaRPr lang="nb-NO" dirty="0"/>
          </a:p>
        </p:txBody>
      </p:sp>
      <p:sp>
        <p:nvSpPr>
          <p:cNvPr id="8" name="Plassholder for tekst 2"/>
          <p:cNvSpPr>
            <a:spLocks noGrp="1"/>
          </p:cNvSpPr>
          <p:nvPr>
            <p:ph type="body" idx="13" hasCustomPrompt="1"/>
          </p:nvPr>
        </p:nvSpPr>
        <p:spPr>
          <a:xfrm>
            <a:off x="521549" y="3777849"/>
            <a:ext cx="8082000" cy="892539"/>
          </a:xfrm>
        </p:spPr>
        <p:txBody>
          <a:bodyPr anchor="t">
            <a:normAutofit/>
          </a:bodyPr>
          <a:lstStyle>
            <a:lvl1pPr marL="0" indent="0">
              <a:buNone/>
              <a:defRPr sz="24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20553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21549" y="504000"/>
            <a:ext cx="8082000" cy="61175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22287" y="1152000"/>
            <a:ext cx="8082000" cy="486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339850" indent="-247650"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277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21549" y="504000"/>
            <a:ext cx="8082000" cy="611755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22287" y="1691999"/>
            <a:ext cx="8082000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8" name="Plassholder for tekst 2"/>
          <p:cNvSpPr>
            <a:spLocks noGrp="1"/>
          </p:cNvSpPr>
          <p:nvPr>
            <p:ph type="body" idx="13" hasCustomPrompt="1"/>
          </p:nvPr>
        </p:nvSpPr>
        <p:spPr>
          <a:xfrm>
            <a:off x="521549" y="1152000"/>
            <a:ext cx="8082000" cy="503814"/>
          </a:xfrm>
        </p:spPr>
        <p:txBody>
          <a:bodyPr anchor="t">
            <a:normAutofit/>
          </a:bodyPr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31016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x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21549" y="504000"/>
            <a:ext cx="8082000" cy="61175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22000" y="1152000"/>
            <a:ext cx="3888000" cy="486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716000" y="1152000"/>
            <a:ext cx="3888000" cy="4860000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003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x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22000" y="1692000"/>
            <a:ext cx="3888000" cy="432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00" y="1152000"/>
            <a:ext cx="3888000" cy="503815"/>
          </a:xfrm>
        </p:spPr>
        <p:txBody>
          <a:bodyPr anchor="t">
            <a:noAutofit/>
          </a:bodyPr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4716000" y="1692000"/>
            <a:ext cx="3888000" cy="432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521549" y="504000"/>
            <a:ext cx="8082000" cy="611755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type="body" idx="13" hasCustomPrompt="1"/>
          </p:nvPr>
        </p:nvSpPr>
        <p:spPr>
          <a:xfrm>
            <a:off x="521550" y="1152000"/>
            <a:ext cx="3888000" cy="503814"/>
          </a:xfrm>
        </p:spPr>
        <p:txBody>
          <a:bodyPr anchor="t">
            <a:noAutofit/>
          </a:bodyPr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49326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21549" y="504000"/>
            <a:ext cx="8082000" cy="611755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22000" y="1152000"/>
            <a:ext cx="3888000" cy="27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716000" y="1152000"/>
            <a:ext cx="3888000" cy="27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522287" y="3996000"/>
            <a:ext cx="8082000" cy="201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091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21549" y="504000"/>
            <a:ext cx="8082000" cy="611755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22000" y="1152000"/>
            <a:ext cx="2556000" cy="27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048000" y="1152000"/>
            <a:ext cx="2556000" cy="27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522287" y="3996000"/>
            <a:ext cx="8082000" cy="201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9" name="Plassholder for innhold 3"/>
          <p:cNvSpPr>
            <a:spLocks noGrp="1"/>
          </p:cNvSpPr>
          <p:nvPr>
            <p:ph sz="half" idx="14" hasCustomPrompt="1"/>
          </p:nvPr>
        </p:nvSpPr>
        <p:spPr>
          <a:xfrm>
            <a:off x="3285000" y="1152000"/>
            <a:ext cx="2556000" cy="27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400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here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22287" y="1152000"/>
            <a:ext cx="8082000" cy="486000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here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cxnSp>
        <p:nvCxnSpPr>
          <p:cNvPr id="12" name="Rett linje 11"/>
          <p:cNvCxnSpPr/>
          <p:nvPr/>
        </p:nvCxnSpPr>
        <p:spPr>
          <a:xfrm flipH="1">
            <a:off x="0" y="6566871"/>
            <a:ext cx="795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36" y="6148800"/>
            <a:ext cx="503732" cy="42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0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68" r:id="rId3"/>
    <p:sldLayoutId id="2147483650" r:id="rId4"/>
    <p:sldLayoutId id="2147483660" r:id="rId5"/>
    <p:sldLayoutId id="2147483652" r:id="rId6"/>
    <p:sldLayoutId id="2147483653" r:id="rId7"/>
    <p:sldLayoutId id="2147483661" r:id="rId8"/>
    <p:sldLayoutId id="2147483662" r:id="rId9"/>
    <p:sldLayoutId id="2147483664" r:id="rId10"/>
    <p:sldLayoutId id="2147483665" r:id="rId11"/>
    <p:sldLayoutId id="2147483670" r:id="rId12"/>
    <p:sldLayoutId id="2147483671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rgbClr val="00539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0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26035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‐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252413" algn="l" defTabSz="914400" rtl="0" eaLnBrk="1" latinLnBrk="0" hangingPunct="1">
        <a:spcBef>
          <a:spcPct val="20000"/>
        </a:spcBef>
        <a:buFont typeface="Calibri" panose="020F0502020204030204" pitchFamily="34" charset="0"/>
        <a:buChar char="▪"/>
        <a:tabLst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‐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4613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‐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for.no/statistic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iumi.com/statistics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>
                <a:solidFill>
                  <a:srgbClr val="003399"/>
                </a:solidFill>
              </a:rPr>
              <a:t>Vessel</a:t>
            </a:r>
            <a:r>
              <a:rPr lang="nb-NO" dirty="0">
                <a:solidFill>
                  <a:srgbClr val="003399"/>
                </a:solidFill>
              </a:rPr>
              <a:t> </a:t>
            </a:r>
            <a:r>
              <a:rPr lang="nb-NO" dirty="0" err="1">
                <a:solidFill>
                  <a:srgbClr val="003399"/>
                </a:solidFill>
              </a:rPr>
              <a:t>value</a:t>
            </a:r>
            <a:r>
              <a:rPr lang="nb-NO" dirty="0">
                <a:solidFill>
                  <a:srgbClr val="003399"/>
                </a:solidFill>
              </a:rPr>
              <a:t> and </a:t>
            </a:r>
            <a:r>
              <a:rPr lang="nb-NO" dirty="0" err="1">
                <a:solidFill>
                  <a:srgbClr val="003399"/>
                </a:solidFill>
              </a:rPr>
              <a:t>casualty</a:t>
            </a:r>
            <a:r>
              <a:rPr lang="nb-NO" dirty="0">
                <a:solidFill>
                  <a:srgbClr val="003399"/>
                </a:solidFill>
              </a:rPr>
              <a:t> trends &amp; </a:t>
            </a:r>
            <a:br>
              <a:rPr lang="nb-NO" dirty="0">
                <a:solidFill>
                  <a:srgbClr val="003399"/>
                </a:solidFill>
              </a:rPr>
            </a:br>
            <a:r>
              <a:rPr lang="nb-NO" dirty="0" err="1">
                <a:solidFill>
                  <a:srgbClr val="003399"/>
                </a:solidFill>
              </a:rPr>
              <a:t>the</a:t>
            </a:r>
            <a:r>
              <a:rPr lang="nb-NO" dirty="0">
                <a:solidFill>
                  <a:srgbClr val="003399"/>
                </a:solidFill>
              </a:rPr>
              <a:t> </a:t>
            </a:r>
            <a:r>
              <a:rPr lang="nb-NO" dirty="0" err="1">
                <a:solidFill>
                  <a:srgbClr val="003399"/>
                </a:solidFill>
              </a:rPr>
              <a:t>impact</a:t>
            </a:r>
            <a:r>
              <a:rPr lang="nb-NO" dirty="0">
                <a:solidFill>
                  <a:srgbClr val="003399"/>
                </a:solidFill>
              </a:rPr>
              <a:t> </a:t>
            </a:r>
            <a:r>
              <a:rPr lang="nb-NO" dirty="0" err="1">
                <a:solidFill>
                  <a:srgbClr val="003399"/>
                </a:solidFill>
              </a:rPr>
              <a:t>of</a:t>
            </a:r>
            <a:r>
              <a:rPr lang="nb-NO" dirty="0">
                <a:solidFill>
                  <a:srgbClr val="003399"/>
                </a:solidFill>
              </a:rPr>
              <a:t> </a:t>
            </a:r>
            <a:r>
              <a:rPr lang="nb-NO" dirty="0" err="1">
                <a:solidFill>
                  <a:srgbClr val="003399"/>
                </a:solidFill>
              </a:rPr>
              <a:t>sleeping</a:t>
            </a:r>
            <a:r>
              <a:rPr lang="nb-NO" dirty="0">
                <a:solidFill>
                  <a:srgbClr val="003399"/>
                </a:solidFill>
              </a:rPr>
              <a:t> </a:t>
            </a:r>
            <a:r>
              <a:rPr lang="nb-NO" dirty="0" err="1">
                <a:solidFill>
                  <a:srgbClr val="003399"/>
                </a:solidFill>
              </a:rPr>
              <a:t>beauties</a:t>
            </a:r>
            <a:endParaRPr lang="nb-NO" sz="1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4"/>
          </p:nvPr>
        </p:nvSpPr>
        <p:spPr>
          <a:xfrm>
            <a:off x="573024" y="6093296"/>
            <a:ext cx="8030976" cy="764704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accent6"/>
                </a:solidFill>
              </a:rPr>
              <a:t>Astrid Seltmann</a:t>
            </a:r>
          </a:p>
          <a:p>
            <a:r>
              <a:rPr lang="nb-NO" sz="1400" dirty="0" err="1">
                <a:solidFill>
                  <a:schemeClr val="accent6"/>
                </a:solidFill>
              </a:rPr>
              <a:t>Analyst</a:t>
            </a:r>
            <a:r>
              <a:rPr lang="nb-NO" sz="1400" dirty="0">
                <a:solidFill>
                  <a:schemeClr val="accent6"/>
                </a:solidFill>
              </a:rPr>
              <a:t>/</a:t>
            </a:r>
            <a:r>
              <a:rPr lang="nb-NO" sz="1400" dirty="0" err="1">
                <a:solidFill>
                  <a:schemeClr val="accent6"/>
                </a:solidFill>
              </a:rPr>
              <a:t>Actuary</a:t>
            </a:r>
            <a:r>
              <a:rPr lang="nb-NO" sz="1400" dirty="0">
                <a:solidFill>
                  <a:schemeClr val="accent6"/>
                </a:solidFill>
              </a:rPr>
              <a:t> @ The Nordic Association </a:t>
            </a:r>
            <a:r>
              <a:rPr lang="nb-NO" sz="1400" dirty="0" err="1">
                <a:solidFill>
                  <a:schemeClr val="accent6"/>
                </a:solidFill>
              </a:rPr>
              <a:t>of</a:t>
            </a:r>
            <a:r>
              <a:rPr lang="nb-NO" sz="1400" dirty="0">
                <a:solidFill>
                  <a:schemeClr val="accent6"/>
                </a:solidFill>
              </a:rPr>
              <a:t> Marine </a:t>
            </a:r>
            <a:r>
              <a:rPr lang="nb-NO" sz="1400" dirty="0" err="1">
                <a:solidFill>
                  <a:schemeClr val="accent6"/>
                </a:solidFill>
              </a:rPr>
              <a:t>Insurers</a:t>
            </a:r>
            <a:r>
              <a:rPr lang="nb-NO" sz="1400" dirty="0">
                <a:solidFill>
                  <a:schemeClr val="accent6"/>
                </a:solidFill>
              </a:rPr>
              <a:t> (</a:t>
            </a:r>
            <a:r>
              <a:rPr lang="nb-NO" sz="1400" dirty="0" err="1">
                <a:solidFill>
                  <a:schemeClr val="accent6"/>
                </a:solidFill>
              </a:rPr>
              <a:t>Cefor</a:t>
            </a:r>
            <a:r>
              <a:rPr lang="nb-NO" sz="1400" dirty="0">
                <a:solidFill>
                  <a:schemeClr val="accent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665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Average</a:t>
            </a:r>
            <a:r>
              <a:rPr lang="nb-NO" dirty="0"/>
              <a:t> VESSEL Age </a:t>
            </a:r>
            <a:br>
              <a:rPr lang="nb-NO" dirty="0"/>
            </a:br>
            <a:r>
              <a:rPr lang="nb-NO" dirty="0" err="1"/>
              <a:t>Recent</a:t>
            </a:r>
            <a:r>
              <a:rPr lang="nb-NO" dirty="0"/>
              <a:t> </a:t>
            </a:r>
            <a:r>
              <a:rPr lang="nb-NO" dirty="0" err="1"/>
              <a:t>increase</a:t>
            </a:r>
            <a:r>
              <a:rPr lang="nb-NO" dirty="0"/>
              <a:t> – less </a:t>
            </a:r>
            <a:r>
              <a:rPr lang="nb-NO" dirty="0" err="1"/>
              <a:t>newbuildings</a:t>
            </a:r>
            <a:endParaRPr lang="nb-NO" sz="13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 of 31 December 2016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68344" y="346314"/>
            <a:ext cx="1183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539B"/>
                </a:solidFill>
              </a:rPr>
              <a:t>NoMIS</a:t>
            </a:r>
            <a:br>
              <a:rPr lang="en-GB" dirty="0">
                <a:solidFill>
                  <a:srgbClr val="00539B"/>
                </a:solidFill>
              </a:rPr>
            </a:br>
            <a:r>
              <a:rPr lang="en-GB" sz="1000" dirty="0">
                <a:solidFill>
                  <a:srgbClr val="00539B"/>
                </a:solidFill>
              </a:rPr>
              <a:t>Nordic Marine</a:t>
            </a:r>
          </a:p>
          <a:p>
            <a:pPr algn="ctr"/>
            <a:r>
              <a:rPr lang="en-GB" sz="1000" dirty="0">
                <a:solidFill>
                  <a:srgbClr val="00539B"/>
                </a:solidFill>
              </a:rPr>
              <a:t>Insurance Statistics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8479" y="1340768"/>
            <a:ext cx="7897926" cy="4824536"/>
            <a:chOff x="328479" y="1340768"/>
            <a:chExt cx="7897926" cy="48245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479" y="1340768"/>
              <a:ext cx="7897926" cy="482453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195736" y="1628800"/>
              <a:ext cx="4257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                                                                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93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36" y="318382"/>
            <a:ext cx="7181088" cy="1143000"/>
          </a:xfrm>
        </p:spPr>
        <p:txBody>
          <a:bodyPr/>
          <a:lstStyle/>
          <a:p>
            <a:r>
              <a:rPr lang="en-GB" dirty="0" err="1"/>
              <a:t>Newbuildings</a:t>
            </a:r>
            <a:r>
              <a:rPr lang="en-GB" dirty="0"/>
              <a:t> world fleet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 of 31 December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9" y="1340768"/>
            <a:ext cx="7596336" cy="4845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6244379"/>
            <a:ext cx="3369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Source: Lloyds List Intelligence, World Fleet Update</a:t>
            </a:r>
          </a:p>
        </p:txBody>
      </p:sp>
    </p:spTree>
    <p:extLst>
      <p:ext uri="{BB962C8B-B14F-4D97-AF65-F5344CB8AC3E}">
        <p14:creationId xmlns:p14="http://schemas.microsoft.com/office/powerpoint/2010/main" val="77614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Fleet trends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(Insured) </a:t>
            </a:r>
            <a:r>
              <a:rPr lang="en-GB" b="1" dirty="0"/>
              <a:t>Vessel values </a:t>
            </a:r>
            <a:r>
              <a:rPr lang="en-GB" dirty="0"/>
              <a:t>drop since 2009</a:t>
            </a:r>
          </a:p>
          <a:p>
            <a:pPr lvl="1"/>
            <a:r>
              <a:rPr lang="en-GB" dirty="0"/>
              <a:t>but average vessel size continues to increase </a:t>
            </a:r>
          </a:p>
          <a:p>
            <a:pPr lvl="1"/>
            <a:r>
              <a:rPr lang="en-GB" dirty="0"/>
              <a:t>Largest drop in 2015/2016 for bulk and supply/offshore vessels</a:t>
            </a:r>
            <a:br>
              <a:rPr lang="en-GB" dirty="0"/>
            </a:br>
            <a:endParaRPr lang="en-GB" dirty="0"/>
          </a:p>
          <a:p>
            <a:r>
              <a:rPr lang="en-GB" dirty="0"/>
              <a:t>World fleet gets older </a:t>
            </a:r>
          </a:p>
          <a:p>
            <a:pPr lvl="1"/>
            <a:r>
              <a:rPr lang="en-GB" dirty="0"/>
              <a:t>Less </a:t>
            </a:r>
            <a:r>
              <a:rPr lang="en-GB" dirty="0" err="1"/>
              <a:t>newbuildings</a:t>
            </a:r>
            <a:r>
              <a:rPr lang="en-GB" dirty="0"/>
              <a:t> entering the fleet</a:t>
            </a:r>
          </a:p>
          <a:p>
            <a:pPr marL="277813" lvl="1" indent="0">
              <a:buNone/>
            </a:pPr>
            <a:r>
              <a:rPr lang="en-GB" dirty="0"/>
              <a:t>=&gt; Implications on casualty trends? </a:t>
            </a:r>
          </a:p>
          <a:p>
            <a:endParaRPr lang="en-GB" dirty="0"/>
          </a:p>
          <a:p>
            <a:r>
              <a:rPr lang="en-GB" dirty="0"/>
              <a:t>…and vessels get bigger</a:t>
            </a:r>
          </a:p>
          <a:p>
            <a:pPr lvl="1"/>
            <a:r>
              <a:rPr lang="en-GB" dirty="0"/>
              <a:t>from 2010 more </a:t>
            </a:r>
            <a:r>
              <a:rPr lang="en-GB" dirty="0" err="1"/>
              <a:t>newbuildings</a:t>
            </a:r>
            <a:r>
              <a:rPr lang="en-GB" dirty="0"/>
              <a:t> &gt; 5,000 gross ton than less. </a:t>
            </a:r>
          </a:p>
          <a:p>
            <a:pPr marL="277813" lvl="1" indent="0">
              <a:buNone/>
            </a:pPr>
            <a:r>
              <a:rPr lang="en-GB" dirty="0"/>
              <a:t>=&gt; Increasing risk of more costly single loss events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0350"/>
            <a:ext cx="457200" cy="247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A161B8-5DC6-455B-90D6-64166764D93D}" type="slidenum">
              <a:rPr lang="en-US" sz="1200" smtClean="0"/>
              <a:pPr>
                <a:defRPr/>
              </a:pPr>
              <a:t>12</a:t>
            </a:fld>
            <a:endParaRPr lang="en-US" sz="1200" dirty="0"/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6372200" y="6610350"/>
            <a:ext cx="1800200" cy="238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/>
              <a:t>as of 31 December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81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005" cy="4656718"/>
          </a:xfrm>
        </p:spPr>
        <p:txBody>
          <a:bodyPr>
            <a:normAutofit/>
          </a:bodyPr>
          <a:lstStyle/>
          <a:p>
            <a:r>
              <a:rPr lang="nb-NO" dirty="0"/>
              <a:t>The Nordic Marine Insurance </a:t>
            </a:r>
            <a:r>
              <a:rPr lang="nb-NO" dirty="0" err="1"/>
              <a:t>Statistics</a:t>
            </a:r>
            <a:r>
              <a:rPr lang="nb-NO" dirty="0"/>
              <a:t> (</a:t>
            </a:r>
            <a:r>
              <a:rPr lang="nb-NO" dirty="0" err="1"/>
              <a:t>NoMIS</a:t>
            </a:r>
            <a:r>
              <a:rPr lang="nb-NO" dirty="0"/>
              <a:t>) </a:t>
            </a:r>
            <a:br>
              <a:rPr lang="nb-NO" dirty="0"/>
            </a:br>
            <a:endParaRPr lang="nb-NO" dirty="0"/>
          </a:p>
          <a:p>
            <a:r>
              <a:rPr lang="nb-NO" dirty="0" err="1"/>
              <a:t>Vessel</a:t>
            </a:r>
            <a:r>
              <a:rPr lang="nb-NO" dirty="0"/>
              <a:t> </a:t>
            </a:r>
            <a:r>
              <a:rPr lang="nb-NO" dirty="0" err="1"/>
              <a:t>values</a:t>
            </a:r>
            <a:r>
              <a:rPr lang="nb-NO" dirty="0"/>
              <a:t> &amp; Age</a:t>
            </a:r>
          </a:p>
          <a:p>
            <a:endParaRPr lang="nb-NO" dirty="0"/>
          </a:p>
          <a:p>
            <a:r>
              <a:rPr lang="nb-NO" dirty="0" err="1"/>
              <a:t>Casualties</a:t>
            </a:r>
            <a:r>
              <a:rPr lang="nb-NO" dirty="0"/>
              <a:t> – General trends</a:t>
            </a:r>
          </a:p>
          <a:p>
            <a:pPr lvl="1"/>
            <a:r>
              <a:rPr lang="nb-NO" dirty="0" err="1"/>
              <a:t>Claims</a:t>
            </a:r>
            <a:r>
              <a:rPr lang="nb-NO" dirty="0"/>
              <a:t> </a:t>
            </a:r>
            <a:r>
              <a:rPr lang="nb-NO" dirty="0" err="1"/>
              <a:t>frequency</a:t>
            </a:r>
            <a:endParaRPr lang="nb-NO" dirty="0"/>
          </a:p>
          <a:p>
            <a:pPr lvl="1"/>
            <a:r>
              <a:rPr lang="nb-NO" dirty="0" err="1"/>
              <a:t>Claims</a:t>
            </a:r>
            <a:r>
              <a:rPr lang="nb-NO" dirty="0"/>
              <a:t> </a:t>
            </a:r>
            <a:r>
              <a:rPr lang="nb-NO" dirty="0" err="1"/>
              <a:t>cost</a:t>
            </a:r>
            <a:r>
              <a:rPr lang="nb-NO" dirty="0"/>
              <a:t> </a:t>
            </a:r>
          </a:p>
          <a:p>
            <a:pPr lvl="1"/>
            <a:r>
              <a:rPr lang="nb-NO" dirty="0" err="1"/>
              <a:t>Cost</a:t>
            </a:r>
            <a:r>
              <a:rPr lang="nb-NO" dirty="0"/>
              <a:t> driving </a:t>
            </a:r>
            <a:r>
              <a:rPr lang="nb-NO" dirty="0" err="1"/>
              <a:t>factors</a:t>
            </a:r>
            <a:br>
              <a:rPr lang="nb-NO" dirty="0"/>
            </a:br>
            <a:endParaRPr lang="nb-NO" dirty="0"/>
          </a:p>
          <a:p>
            <a:r>
              <a:rPr lang="nb-NO" dirty="0" err="1"/>
              <a:t>Casualties</a:t>
            </a:r>
            <a:r>
              <a:rPr lang="nb-NO" dirty="0"/>
              <a:t> – Special </a:t>
            </a:r>
          </a:p>
          <a:p>
            <a:pPr lvl="1"/>
            <a:r>
              <a:rPr lang="nb-NO" dirty="0" err="1"/>
              <a:t>Lay-ups</a:t>
            </a:r>
            <a:r>
              <a:rPr lang="nb-NO" dirty="0"/>
              <a:t>: </a:t>
            </a:r>
            <a:r>
              <a:rPr lang="nb-NO" dirty="0" err="1"/>
              <a:t>how</a:t>
            </a:r>
            <a:r>
              <a:rPr lang="nb-NO" dirty="0"/>
              <a:t> do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impact</a:t>
            </a:r>
            <a:r>
              <a:rPr lang="nb-NO" dirty="0"/>
              <a:t> </a:t>
            </a:r>
            <a:r>
              <a:rPr lang="nb-NO" dirty="0" err="1"/>
              <a:t>claims</a:t>
            </a:r>
            <a:r>
              <a:rPr lang="nb-NO" dirty="0"/>
              <a:t> trends?  </a:t>
            </a:r>
          </a:p>
          <a:p>
            <a:endParaRPr lang="nb-NO" dirty="0"/>
          </a:p>
          <a:p>
            <a:r>
              <a:rPr lang="nb-NO" dirty="0" err="1"/>
              <a:t>Appendix</a:t>
            </a:r>
            <a:r>
              <a:rPr lang="nb-NO" dirty="0"/>
              <a:t> (Definitions / </a:t>
            </a:r>
            <a:r>
              <a:rPr lang="nb-NO" dirty="0" err="1"/>
              <a:t>disclaimer</a:t>
            </a:r>
            <a:r>
              <a:rPr lang="nb-NO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660390" y="2996952"/>
            <a:ext cx="7750311" cy="151216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65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971600" y="5809902"/>
            <a:ext cx="5832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     Total number of claims: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     2011-2015:  16,854                                                    2016:  3,053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7484"/>
            <a:ext cx="9144000" cy="429212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as of 31 December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40352" y="352095"/>
            <a:ext cx="1183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539B"/>
                </a:solidFill>
              </a:rPr>
              <a:t>NoMIS</a:t>
            </a:r>
            <a:br>
              <a:rPr lang="en-GB" dirty="0">
                <a:solidFill>
                  <a:srgbClr val="00539B"/>
                </a:solidFill>
              </a:rPr>
            </a:br>
            <a:r>
              <a:rPr lang="en-GB" sz="1000" dirty="0">
                <a:solidFill>
                  <a:srgbClr val="00539B"/>
                </a:solidFill>
              </a:rPr>
              <a:t>Nordic Marine</a:t>
            </a:r>
          </a:p>
          <a:p>
            <a:pPr algn="ctr"/>
            <a:r>
              <a:rPr lang="en-GB" sz="1000" dirty="0">
                <a:solidFill>
                  <a:srgbClr val="00539B"/>
                </a:solidFill>
              </a:rPr>
              <a:t>Insurance Statistics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395536" y="426280"/>
            <a:ext cx="8082000" cy="9724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rgbClr val="00539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2900" dirty="0" err="1"/>
              <a:t>Number</a:t>
            </a:r>
            <a:r>
              <a:rPr lang="nb-NO" sz="2900" dirty="0"/>
              <a:t> </a:t>
            </a:r>
            <a:r>
              <a:rPr lang="nb-NO" sz="2900" dirty="0" err="1"/>
              <a:t>of</a:t>
            </a:r>
            <a:r>
              <a:rPr lang="nb-NO" sz="2900" dirty="0"/>
              <a:t> </a:t>
            </a:r>
            <a:r>
              <a:rPr lang="nb-NO" sz="2900" dirty="0" err="1"/>
              <a:t>Claims</a:t>
            </a:r>
            <a:r>
              <a:rPr lang="nb-NO" sz="2900" dirty="0"/>
              <a:t> </a:t>
            </a:r>
            <a:br>
              <a:rPr lang="nb-NO" sz="2900" dirty="0"/>
            </a:br>
            <a:r>
              <a:rPr lang="nb-NO" sz="2900" dirty="0"/>
              <a:t>by type </a:t>
            </a:r>
            <a:r>
              <a:rPr lang="nb-NO" sz="2900" dirty="0" err="1"/>
              <a:t>of</a:t>
            </a:r>
            <a:r>
              <a:rPr lang="nb-NO" sz="2900" dirty="0"/>
              <a:t> </a:t>
            </a:r>
            <a:r>
              <a:rPr lang="nb-NO" sz="2900" dirty="0" err="1"/>
              <a:t>casualty</a:t>
            </a:r>
            <a:endParaRPr lang="nb-NO" sz="2900" dirty="0"/>
          </a:p>
        </p:txBody>
      </p:sp>
    </p:spTree>
    <p:extLst>
      <p:ext uri="{BB962C8B-B14F-4D97-AF65-F5344CB8AC3E}">
        <p14:creationId xmlns:p14="http://schemas.microsoft.com/office/powerpoint/2010/main" val="1834510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971600" y="5775210"/>
            <a:ext cx="5832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 Total cost of claims in USD million: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   2011-2015:  4,471.3 	  		2016:  491.7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4679"/>
            <a:ext cx="9144000" cy="4283823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 of 31 December 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12360" y="346312"/>
            <a:ext cx="1183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539B"/>
                </a:solidFill>
              </a:rPr>
              <a:t>NoMIS</a:t>
            </a:r>
            <a:br>
              <a:rPr lang="en-GB" dirty="0">
                <a:solidFill>
                  <a:srgbClr val="00539B"/>
                </a:solidFill>
              </a:rPr>
            </a:br>
            <a:r>
              <a:rPr lang="en-GB" sz="1000" dirty="0">
                <a:solidFill>
                  <a:srgbClr val="00539B"/>
                </a:solidFill>
              </a:rPr>
              <a:t>Nordic Marine</a:t>
            </a:r>
          </a:p>
          <a:p>
            <a:pPr algn="ctr"/>
            <a:r>
              <a:rPr lang="en-GB" sz="1000" dirty="0">
                <a:solidFill>
                  <a:srgbClr val="00539B"/>
                </a:solidFill>
              </a:rPr>
              <a:t>Insurance Statistics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95536" y="426280"/>
            <a:ext cx="8082000" cy="9724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rgbClr val="00539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2900" dirty="0" err="1"/>
              <a:t>Cost</a:t>
            </a:r>
            <a:r>
              <a:rPr lang="nb-NO" sz="2900" dirty="0"/>
              <a:t> </a:t>
            </a:r>
            <a:r>
              <a:rPr lang="nb-NO" sz="2900" dirty="0" err="1"/>
              <a:t>of</a:t>
            </a:r>
            <a:r>
              <a:rPr lang="nb-NO" sz="2900" dirty="0"/>
              <a:t> </a:t>
            </a:r>
            <a:r>
              <a:rPr lang="nb-NO" sz="2900" dirty="0" err="1"/>
              <a:t>Claims</a:t>
            </a:r>
            <a:r>
              <a:rPr lang="nb-NO" sz="2900" dirty="0"/>
              <a:t> </a:t>
            </a:r>
            <a:br>
              <a:rPr lang="nb-NO" sz="2900" dirty="0"/>
            </a:br>
            <a:r>
              <a:rPr lang="nb-NO" sz="2900" dirty="0"/>
              <a:t>by type </a:t>
            </a:r>
            <a:r>
              <a:rPr lang="nb-NO" sz="2900" dirty="0" err="1"/>
              <a:t>of</a:t>
            </a:r>
            <a:r>
              <a:rPr lang="nb-NO" sz="2900" dirty="0"/>
              <a:t> </a:t>
            </a:r>
            <a:r>
              <a:rPr lang="nb-NO" sz="2900" dirty="0" err="1"/>
              <a:t>casualty</a:t>
            </a:r>
            <a:endParaRPr lang="nb-NO" sz="2900" dirty="0"/>
          </a:p>
        </p:txBody>
      </p:sp>
    </p:spTree>
    <p:extLst>
      <p:ext uri="{BB962C8B-B14F-4D97-AF65-F5344CB8AC3E}">
        <p14:creationId xmlns:p14="http://schemas.microsoft.com/office/powerpoint/2010/main" val="3920556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 of 31 December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26436" y="333253"/>
            <a:ext cx="1183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539B"/>
                </a:solidFill>
              </a:rPr>
              <a:t>NoMIS</a:t>
            </a:r>
            <a:br>
              <a:rPr lang="en-GB" dirty="0">
                <a:solidFill>
                  <a:srgbClr val="00539B"/>
                </a:solidFill>
              </a:rPr>
            </a:br>
            <a:r>
              <a:rPr lang="en-GB" sz="1000" dirty="0">
                <a:solidFill>
                  <a:srgbClr val="00539B"/>
                </a:solidFill>
              </a:rPr>
              <a:t>Nordic Marine</a:t>
            </a:r>
          </a:p>
          <a:p>
            <a:pPr algn="ctr"/>
            <a:r>
              <a:rPr lang="en-GB" sz="1000" dirty="0">
                <a:solidFill>
                  <a:srgbClr val="00539B"/>
                </a:solidFill>
              </a:rPr>
              <a:t>Insurance Statistics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36104" y="359063"/>
            <a:ext cx="8082000" cy="10309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rgbClr val="00539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2900" dirty="0" err="1"/>
              <a:t>Claims</a:t>
            </a:r>
            <a:r>
              <a:rPr lang="nb-NO" sz="2900" dirty="0"/>
              <a:t> </a:t>
            </a:r>
            <a:r>
              <a:rPr lang="nb-NO" sz="2900" dirty="0" err="1"/>
              <a:t>Frequency</a:t>
            </a:r>
            <a:r>
              <a:rPr lang="nb-NO" sz="2900" dirty="0"/>
              <a:t>*: </a:t>
            </a:r>
            <a:br>
              <a:rPr lang="nb-NO" sz="2900" dirty="0"/>
            </a:br>
            <a:r>
              <a:rPr lang="nb-NO" sz="2900" dirty="0"/>
              <a:t>Long-term positive trend</a:t>
            </a:r>
            <a:endParaRPr lang="nb-NO" sz="1200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18" y="1663081"/>
            <a:ext cx="7059237" cy="48844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5776" y="4293096"/>
            <a:ext cx="2041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/>
                </a:solidFill>
              </a:rPr>
              <a:t>Total loss frequency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2420888"/>
            <a:ext cx="218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Partial loss frequency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3737" y="2150320"/>
            <a:ext cx="1647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</a:rPr>
              <a:t>Pre-financial crisis peak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837" y="1262324"/>
            <a:ext cx="489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* = No. of claims divided by no. of insured vessels</a:t>
            </a:r>
          </a:p>
        </p:txBody>
      </p:sp>
    </p:spTree>
    <p:extLst>
      <p:ext uri="{BB962C8B-B14F-4D97-AF65-F5344CB8AC3E}">
        <p14:creationId xmlns:p14="http://schemas.microsoft.com/office/powerpoint/2010/main" val="3942306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316416" cy="4801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04" y="332656"/>
            <a:ext cx="7404248" cy="1143000"/>
          </a:xfrm>
        </p:spPr>
        <p:txBody>
          <a:bodyPr>
            <a:normAutofit/>
          </a:bodyPr>
          <a:lstStyle/>
          <a:p>
            <a:r>
              <a:rPr lang="en-GB" dirty="0"/>
              <a:t>Claims frequency &gt; certain levels: stable to  positive trend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 of 31 December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26436" y="333253"/>
            <a:ext cx="1183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539B"/>
                </a:solidFill>
              </a:rPr>
              <a:t>NoMIS</a:t>
            </a:r>
            <a:br>
              <a:rPr lang="en-GB" dirty="0">
                <a:solidFill>
                  <a:srgbClr val="00539B"/>
                </a:solidFill>
              </a:rPr>
            </a:br>
            <a:r>
              <a:rPr lang="en-GB" sz="1000" dirty="0">
                <a:solidFill>
                  <a:srgbClr val="00539B"/>
                </a:solidFill>
              </a:rPr>
              <a:t>Nordic Marine</a:t>
            </a:r>
          </a:p>
          <a:p>
            <a:pPr algn="ctr"/>
            <a:r>
              <a:rPr lang="en-GB" sz="1000" dirty="0">
                <a:solidFill>
                  <a:srgbClr val="00539B"/>
                </a:solidFill>
              </a:rPr>
              <a:t>Insurance Statistics</a:t>
            </a:r>
          </a:p>
        </p:txBody>
      </p:sp>
    </p:spTree>
    <p:extLst>
      <p:ext uri="{BB962C8B-B14F-4D97-AF65-F5344CB8AC3E}">
        <p14:creationId xmlns:p14="http://schemas.microsoft.com/office/powerpoint/2010/main" val="2524273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44" y="1342707"/>
            <a:ext cx="7884368" cy="5042697"/>
          </a:xfrm>
          <a:prstGeom prst="rect">
            <a:avLst/>
          </a:prstGeom>
        </p:spPr>
      </p:pic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7083299" y="2708920"/>
            <a:ext cx="1368152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400" dirty="0"/>
              <a:t>Claim bands:</a:t>
            </a:r>
            <a:endParaRPr lang="en-GB" sz="14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64096" y="212296"/>
            <a:ext cx="8195473" cy="979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rgbClr val="00539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Claim</a:t>
            </a:r>
            <a:r>
              <a:rPr lang="nb-NO" dirty="0"/>
              <a:t> </a:t>
            </a:r>
            <a:r>
              <a:rPr lang="nb-NO" dirty="0" err="1"/>
              <a:t>cost</a:t>
            </a:r>
            <a:r>
              <a:rPr lang="nb-NO" dirty="0"/>
              <a:t> per </a:t>
            </a:r>
            <a:r>
              <a:rPr lang="nb-NO" dirty="0" err="1"/>
              <a:t>vessel</a:t>
            </a:r>
            <a:r>
              <a:rPr lang="nb-NO" dirty="0"/>
              <a:t>: </a:t>
            </a:r>
            <a:br>
              <a:rPr lang="nb-NO" dirty="0"/>
            </a:br>
            <a:r>
              <a:rPr lang="nb-NO" dirty="0" err="1"/>
              <a:t>Increasing</a:t>
            </a:r>
            <a:r>
              <a:rPr lang="nb-NO" dirty="0"/>
              <a:t> </a:t>
            </a:r>
            <a:r>
              <a:rPr lang="nb-NO" dirty="0" err="1"/>
              <a:t>volatility</a:t>
            </a:r>
            <a:r>
              <a:rPr lang="nb-NO" dirty="0"/>
              <a:t> by major </a:t>
            </a:r>
            <a:r>
              <a:rPr lang="nb-NO" dirty="0" err="1"/>
              <a:t>claims</a:t>
            </a:r>
            <a:endParaRPr lang="nb-NO" sz="1300" i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as of 31 December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E915B-7B49-4FE1-9ED0-70C9110DD91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68344" y="212296"/>
            <a:ext cx="1183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539B"/>
                </a:solidFill>
              </a:rPr>
              <a:t>NoMIS</a:t>
            </a:r>
            <a:br>
              <a:rPr lang="en-GB" dirty="0">
                <a:solidFill>
                  <a:srgbClr val="00539B"/>
                </a:solidFill>
              </a:rPr>
            </a:br>
            <a:r>
              <a:rPr lang="en-GB" sz="1000" dirty="0">
                <a:solidFill>
                  <a:srgbClr val="00539B"/>
                </a:solidFill>
              </a:rPr>
              <a:t>Nordic Marine</a:t>
            </a:r>
          </a:p>
          <a:p>
            <a:pPr algn="ctr"/>
            <a:r>
              <a:rPr lang="en-GB" sz="1000" dirty="0">
                <a:solidFill>
                  <a:srgbClr val="00539B"/>
                </a:solidFill>
              </a:rPr>
              <a:t>Insurance Statistics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118885" y="1512253"/>
            <a:ext cx="2157898" cy="1891372"/>
            <a:chOff x="5118885" y="1512253"/>
            <a:chExt cx="2157898" cy="1891372"/>
          </a:xfrm>
        </p:grpSpPr>
        <p:cxnSp>
          <p:nvCxnSpPr>
            <p:cNvPr id="3" name="Straight Arrow Connector 2"/>
            <p:cNvCxnSpPr>
              <a:cxnSpLocks/>
            </p:cNvCxnSpPr>
            <p:nvPr/>
          </p:nvCxnSpPr>
          <p:spPr>
            <a:xfrm>
              <a:off x="5724128" y="2060848"/>
              <a:ext cx="0" cy="43204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>
              <a:off x="6084168" y="2060848"/>
              <a:ext cx="0" cy="108012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</p:cNvCxnSpPr>
            <p:nvPr/>
          </p:nvCxnSpPr>
          <p:spPr>
            <a:xfrm>
              <a:off x="6660231" y="2035473"/>
              <a:ext cx="1" cy="136815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118885" y="1512253"/>
              <a:ext cx="2157898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</a:rPr>
                <a:t>2012/13/15:</a:t>
              </a:r>
            </a:p>
            <a:p>
              <a:r>
                <a:rPr lang="en-GB" sz="1400" dirty="0">
                  <a:solidFill>
                    <a:schemeClr val="accent1"/>
                  </a:solidFill>
                </a:rPr>
                <a:t>strong major claims impact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99295" y="2142870"/>
            <a:ext cx="2028761" cy="2150226"/>
            <a:chOff x="6199295" y="2142870"/>
            <a:chExt cx="2028761" cy="2150226"/>
          </a:xfrm>
        </p:grpSpPr>
        <p:sp>
          <p:nvSpPr>
            <p:cNvPr id="18" name="TextBox 17"/>
            <p:cNvSpPr txBox="1"/>
            <p:nvPr/>
          </p:nvSpPr>
          <p:spPr>
            <a:xfrm>
              <a:off x="6199295" y="2142870"/>
              <a:ext cx="2028761" cy="52322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2014/16:</a:t>
              </a:r>
              <a:br>
                <a:rPr lang="en-GB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</a:br>
              <a:r>
                <a:rPr lang="en-GB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little major claims impact</a:t>
              </a:r>
            </a:p>
          </p:txBody>
        </p:sp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>
              <a:off x="6372200" y="2708920"/>
              <a:ext cx="0" cy="1155135"/>
            </a:xfrm>
            <a:prstGeom prst="straightConnector1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cxnSpLocks/>
            </p:cNvCxnSpPr>
            <p:nvPr/>
          </p:nvCxnSpPr>
          <p:spPr>
            <a:xfrm>
              <a:off x="6876256" y="2708920"/>
              <a:ext cx="0" cy="1584176"/>
            </a:xfrm>
            <a:prstGeom prst="straightConnector1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58" name="Group 19457"/>
          <p:cNvGrpSpPr/>
          <p:nvPr/>
        </p:nvGrpSpPr>
        <p:grpSpPr>
          <a:xfrm>
            <a:off x="2692027" y="1718448"/>
            <a:ext cx="1397332" cy="1144360"/>
            <a:chOff x="2692027" y="1718448"/>
            <a:chExt cx="1397332" cy="1144360"/>
          </a:xfrm>
        </p:grpSpPr>
        <p:cxnSp>
          <p:nvCxnSpPr>
            <p:cNvPr id="30" name="Straight Arrow Connector 29"/>
            <p:cNvCxnSpPr>
              <a:cxnSpLocks/>
            </p:cNvCxnSpPr>
            <p:nvPr/>
          </p:nvCxnSpPr>
          <p:spPr>
            <a:xfrm>
              <a:off x="3491880" y="2241668"/>
              <a:ext cx="0" cy="6211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56" name="TextBox 19455"/>
            <p:cNvSpPr txBox="1"/>
            <p:nvPr/>
          </p:nvSpPr>
          <p:spPr>
            <a:xfrm>
              <a:off x="2692027" y="1718448"/>
              <a:ext cx="139733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</a:rPr>
                <a:t>2004: first claim &gt; USD 50 million</a:t>
              </a:r>
            </a:p>
          </p:txBody>
        </p:sp>
      </p:grpSp>
      <p:cxnSp>
        <p:nvCxnSpPr>
          <p:cNvPr id="4" name="Straight Connector 3"/>
          <p:cNvCxnSpPr>
            <a:cxnSpLocks/>
          </p:cNvCxnSpPr>
          <p:nvPr/>
        </p:nvCxnSpPr>
        <p:spPr>
          <a:xfrm>
            <a:off x="4788024" y="4293096"/>
            <a:ext cx="2295275" cy="36004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26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320"/>
            <a:ext cx="8538152" cy="1143000"/>
          </a:xfrm>
        </p:spPr>
        <p:txBody>
          <a:bodyPr/>
          <a:lstStyle/>
          <a:p>
            <a:r>
              <a:rPr lang="en-GB" dirty="0"/>
              <a:t>claims Exceeding 10 USD million </a:t>
            </a:r>
            <a:br>
              <a:rPr lang="en-GB" dirty="0"/>
            </a:br>
            <a:r>
              <a:rPr lang="en-GB" dirty="0"/>
              <a:t>as % of total claim cost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as of 31 December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72" y="1616358"/>
            <a:ext cx="6878926" cy="479495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11960" y="1700808"/>
            <a:ext cx="3960440" cy="41764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411760" y="2132856"/>
            <a:ext cx="2450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Strong volatility and impact on costs</a:t>
            </a:r>
          </a:p>
          <a:p>
            <a:r>
              <a:rPr lang="en-GB" dirty="0"/>
              <a:t>by major claims.</a:t>
            </a:r>
          </a:p>
        </p:txBody>
      </p:sp>
    </p:spTree>
    <p:extLst>
      <p:ext uri="{BB962C8B-B14F-4D97-AF65-F5344CB8AC3E}">
        <p14:creationId xmlns:p14="http://schemas.microsoft.com/office/powerpoint/2010/main" val="371624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005" cy="4656718"/>
          </a:xfrm>
        </p:spPr>
        <p:txBody>
          <a:bodyPr>
            <a:normAutofit/>
          </a:bodyPr>
          <a:lstStyle/>
          <a:p>
            <a:r>
              <a:rPr lang="nb-NO" dirty="0"/>
              <a:t>The Nordic Marine Insurance </a:t>
            </a:r>
            <a:r>
              <a:rPr lang="nb-NO" dirty="0" err="1"/>
              <a:t>Statistics</a:t>
            </a:r>
            <a:r>
              <a:rPr lang="nb-NO" dirty="0"/>
              <a:t> (</a:t>
            </a:r>
            <a:r>
              <a:rPr lang="nb-NO" dirty="0" err="1"/>
              <a:t>NoMIS</a:t>
            </a:r>
            <a:r>
              <a:rPr lang="nb-NO" dirty="0"/>
              <a:t>) </a:t>
            </a:r>
            <a:br>
              <a:rPr lang="nb-NO" dirty="0"/>
            </a:br>
            <a:endParaRPr lang="nb-NO" dirty="0"/>
          </a:p>
          <a:p>
            <a:r>
              <a:rPr lang="nb-NO" dirty="0" err="1"/>
              <a:t>Vessel</a:t>
            </a:r>
            <a:r>
              <a:rPr lang="nb-NO" dirty="0"/>
              <a:t> </a:t>
            </a:r>
            <a:r>
              <a:rPr lang="nb-NO" dirty="0" err="1"/>
              <a:t>values</a:t>
            </a:r>
            <a:r>
              <a:rPr lang="nb-NO" dirty="0"/>
              <a:t> &amp; Age</a:t>
            </a:r>
          </a:p>
          <a:p>
            <a:endParaRPr lang="nb-NO" dirty="0"/>
          </a:p>
          <a:p>
            <a:r>
              <a:rPr lang="nb-NO" dirty="0" err="1"/>
              <a:t>Casualties</a:t>
            </a:r>
            <a:r>
              <a:rPr lang="nb-NO" dirty="0"/>
              <a:t> – General trends</a:t>
            </a:r>
          </a:p>
          <a:p>
            <a:pPr lvl="1"/>
            <a:r>
              <a:rPr lang="nb-NO" dirty="0" err="1"/>
              <a:t>Claims</a:t>
            </a:r>
            <a:r>
              <a:rPr lang="nb-NO" dirty="0"/>
              <a:t> </a:t>
            </a:r>
            <a:r>
              <a:rPr lang="nb-NO" dirty="0" err="1"/>
              <a:t>frequency</a:t>
            </a:r>
            <a:endParaRPr lang="nb-NO" dirty="0"/>
          </a:p>
          <a:p>
            <a:pPr lvl="1"/>
            <a:r>
              <a:rPr lang="nb-NO" dirty="0" err="1"/>
              <a:t>Claims</a:t>
            </a:r>
            <a:r>
              <a:rPr lang="nb-NO" dirty="0"/>
              <a:t> </a:t>
            </a:r>
            <a:r>
              <a:rPr lang="nb-NO" dirty="0" err="1"/>
              <a:t>cost</a:t>
            </a:r>
            <a:r>
              <a:rPr lang="nb-NO" dirty="0"/>
              <a:t> </a:t>
            </a:r>
          </a:p>
          <a:p>
            <a:pPr lvl="1"/>
            <a:r>
              <a:rPr lang="nb-NO" dirty="0" err="1"/>
              <a:t>Cost</a:t>
            </a:r>
            <a:r>
              <a:rPr lang="nb-NO" dirty="0"/>
              <a:t> driving </a:t>
            </a:r>
            <a:r>
              <a:rPr lang="nb-NO" dirty="0" err="1"/>
              <a:t>factors</a:t>
            </a:r>
            <a:br>
              <a:rPr lang="nb-NO" dirty="0"/>
            </a:br>
            <a:endParaRPr lang="nb-NO" dirty="0"/>
          </a:p>
          <a:p>
            <a:r>
              <a:rPr lang="nb-NO" dirty="0" err="1"/>
              <a:t>Casualties</a:t>
            </a:r>
            <a:r>
              <a:rPr lang="nb-NO" dirty="0"/>
              <a:t> – Special </a:t>
            </a:r>
          </a:p>
          <a:p>
            <a:pPr lvl="1"/>
            <a:r>
              <a:rPr lang="nb-NO" dirty="0" err="1"/>
              <a:t>Lay-ups</a:t>
            </a:r>
            <a:r>
              <a:rPr lang="nb-NO" dirty="0"/>
              <a:t>: </a:t>
            </a:r>
            <a:r>
              <a:rPr lang="nb-NO" dirty="0" err="1"/>
              <a:t>how</a:t>
            </a:r>
            <a:r>
              <a:rPr lang="nb-NO" dirty="0"/>
              <a:t> do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impact</a:t>
            </a:r>
            <a:r>
              <a:rPr lang="nb-NO" dirty="0"/>
              <a:t> </a:t>
            </a:r>
            <a:r>
              <a:rPr lang="nb-NO" dirty="0" err="1"/>
              <a:t>claims</a:t>
            </a:r>
            <a:r>
              <a:rPr lang="nb-NO" dirty="0"/>
              <a:t> trends?  </a:t>
            </a:r>
          </a:p>
          <a:p>
            <a:endParaRPr lang="nb-NO" dirty="0"/>
          </a:p>
          <a:p>
            <a:r>
              <a:rPr lang="nb-NO" dirty="0" err="1"/>
              <a:t>Appendix</a:t>
            </a:r>
            <a:r>
              <a:rPr lang="nb-NO" dirty="0"/>
              <a:t> (Definitions / </a:t>
            </a:r>
            <a:r>
              <a:rPr lang="nb-NO" dirty="0" err="1"/>
              <a:t>disclaimer</a:t>
            </a:r>
            <a:r>
              <a:rPr lang="nb-NO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660390" y="1556792"/>
            <a:ext cx="7750311" cy="50405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04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04" y="274320"/>
            <a:ext cx="8597584" cy="1143000"/>
          </a:xfrm>
        </p:spPr>
        <p:txBody>
          <a:bodyPr/>
          <a:lstStyle/>
          <a:p>
            <a:r>
              <a:rPr lang="en-GB" dirty="0"/>
              <a:t>claim cost per vessel – including/excluding total losses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 of 31 December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04" y="1268760"/>
            <a:ext cx="8161361" cy="494543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004048" y="1777353"/>
            <a:ext cx="2964090" cy="1421681"/>
            <a:chOff x="5004048" y="1777353"/>
            <a:chExt cx="2964090" cy="1421681"/>
          </a:xfrm>
        </p:grpSpPr>
        <p:cxnSp>
          <p:nvCxnSpPr>
            <p:cNvPr id="7" name="Straight Arrow Connector 6"/>
            <p:cNvCxnSpPr>
              <a:cxnSpLocks/>
            </p:cNvCxnSpPr>
            <p:nvPr/>
          </p:nvCxnSpPr>
          <p:spPr>
            <a:xfrm flipH="1">
              <a:off x="5004048" y="1962019"/>
              <a:ext cx="576064" cy="9882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580112" y="1777353"/>
              <a:ext cx="2388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Strong total loss impact</a:t>
              </a:r>
            </a:p>
          </p:txBody>
        </p:sp>
        <p:cxnSp>
          <p:nvCxnSpPr>
            <p:cNvPr id="11" name="Straight Arrow Connector 10"/>
            <p:cNvCxnSpPr>
              <a:cxnSpLocks/>
            </p:cNvCxnSpPr>
            <p:nvPr/>
          </p:nvCxnSpPr>
          <p:spPr>
            <a:xfrm flipH="1">
              <a:off x="6372200" y="2173506"/>
              <a:ext cx="216024" cy="38685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</p:cNvCxnSpPr>
            <p:nvPr/>
          </p:nvCxnSpPr>
          <p:spPr>
            <a:xfrm>
              <a:off x="7164288" y="2173506"/>
              <a:ext cx="108012" cy="102552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339753" y="1804738"/>
            <a:ext cx="5941049" cy="3496470"/>
            <a:chOff x="2339753" y="1804738"/>
            <a:chExt cx="5941049" cy="3496470"/>
          </a:xfrm>
        </p:grpSpPr>
        <p:grpSp>
          <p:nvGrpSpPr>
            <p:cNvPr id="23" name="Group 22"/>
            <p:cNvGrpSpPr/>
            <p:nvPr/>
          </p:nvGrpSpPr>
          <p:grpSpPr>
            <a:xfrm>
              <a:off x="2339753" y="1804738"/>
              <a:ext cx="5941049" cy="3496470"/>
              <a:chOff x="2339753" y="1804738"/>
              <a:chExt cx="5941049" cy="349647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339753" y="4150913"/>
                <a:ext cx="252100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3"/>
                    </a:solidFill>
                  </a:rPr>
                  <a:t>2003-08: Strong increase</a:t>
                </a:r>
                <a:br>
                  <a:rPr lang="en-GB" dirty="0">
                    <a:solidFill>
                      <a:schemeClr val="accent3"/>
                    </a:solidFill>
                  </a:rPr>
                </a:br>
                <a:r>
                  <a:rPr lang="en-GB" dirty="0">
                    <a:solidFill>
                      <a:schemeClr val="accent3"/>
                    </a:solidFill>
                  </a:rPr>
                  <a:t>in repair cost per vessel.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895645" y="4150913"/>
                <a:ext cx="338515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3"/>
                    </a:solidFill>
                  </a:rPr>
                  <a:t>Since 2009: repair cost stable;</a:t>
                </a:r>
              </a:p>
              <a:p>
                <a:r>
                  <a:rPr lang="en-GB" dirty="0">
                    <a:solidFill>
                      <a:schemeClr val="accent3"/>
                    </a:solidFill>
                  </a:rPr>
                  <a:t>Volatility by major claims impact.</a:t>
                </a:r>
              </a:p>
            </p:txBody>
          </p:sp>
          <p:cxnSp>
            <p:nvCxnSpPr>
              <p:cNvPr id="20" name="Straight Connector 19"/>
              <p:cNvCxnSpPr>
                <a:cxnSpLocks/>
              </p:cNvCxnSpPr>
              <p:nvPr/>
            </p:nvCxnSpPr>
            <p:spPr>
              <a:xfrm flipV="1">
                <a:off x="4860758" y="1804738"/>
                <a:ext cx="0" cy="3496470"/>
              </a:xfrm>
              <a:prstGeom prst="line">
                <a:avLst/>
              </a:prstGeom>
              <a:ln w="25400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/>
            <p:cNvCxnSpPr>
              <a:cxnSpLocks/>
            </p:cNvCxnSpPr>
            <p:nvPr/>
          </p:nvCxnSpPr>
          <p:spPr>
            <a:xfrm flipV="1">
              <a:off x="4141405" y="3429000"/>
              <a:ext cx="501118" cy="576064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501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1548" y="3088135"/>
            <a:ext cx="8298923" cy="1083762"/>
          </a:xfrm>
        </p:spPr>
        <p:txBody>
          <a:bodyPr>
            <a:normAutofit/>
          </a:bodyPr>
          <a:lstStyle/>
          <a:p>
            <a:r>
              <a:rPr lang="en-GB" dirty="0"/>
              <a:t>Claims frequency – Alternative Facts (?)</a:t>
            </a:r>
          </a:p>
        </p:txBody>
      </p:sp>
    </p:spTree>
    <p:extLst>
      <p:ext uri="{BB962C8B-B14F-4D97-AF65-F5344CB8AC3E}">
        <p14:creationId xmlns:p14="http://schemas.microsoft.com/office/powerpoint/2010/main" val="1752908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 of 31 December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8" y="1967238"/>
            <a:ext cx="9144000" cy="409319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274320"/>
            <a:ext cx="8610160" cy="1143000"/>
          </a:xfrm>
        </p:spPr>
        <p:txBody>
          <a:bodyPr>
            <a:normAutofit/>
          </a:bodyPr>
          <a:lstStyle/>
          <a:p>
            <a:r>
              <a:rPr lang="en-GB" dirty="0"/>
              <a:t>Lloyds List </a:t>
            </a:r>
            <a:r>
              <a:rPr lang="en-GB" dirty="0" err="1"/>
              <a:t>INtelligence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Total losses as % of world fleet</a:t>
            </a:r>
            <a:br>
              <a:rPr lang="en-GB" dirty="0"/>
            </a:br>
            <a:r>
              <a:rPr lang="en-GB" sz="1600" dirty="0"/>
              <a:t>vessels &gt; 500 GT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48" y="5661248"/>
            <a:ext cx="980471" cy="11967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7984" y="2204864"/>
            <a:ext cx="4146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Total losses: Long-term positive trend.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Same perception as </a:t>
            </a:r>
            <a:r>
              <a:rPr lang="en-GB" sz="2000" dirty="0" err="1">
                <a:solidFill>
                  <a:schemeClr val="accent1"/>
                </a:solidFill>
              </a:rPr>
              <a:t>NoMIS</a:t>
            </a:r>
            <a:r>
              <a:rPr lang="en-GB" sz="2000" dirty="0">
                <a:solidFill>
                  <a:schemeClr val="accent1"/>
                </a:solidFill>
              </a:rPr>
              <a:t> stats.</a:t>
            </a:r>
          </a:p>
        </p:txBody>
      </p:sp>
    </p:spTree>
    <p:extLst>
      <p:ext uri="{BB962C8B-B14F-4D97-AF65-F5344CB8AC3E}">
        <p14:creationId xmlns:p14="http://schemas.microsoft.com/office/powerpoint/2010/main" val="2258890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320"/>
            <a:ext cx="8466144" cy="1143000"/>
          </a:xfrm>
        </p:spPr>
        <p:txBody>
          <a:bodyPr>
            <a:normAutofit/>
          </a:bodyPr>
          <a:lstStyle/>
          <a:p>
            <a:r>
              <a:rPr lang="en-GB" dirty="0"/>
              <a:t>Lloyds List </a:t>
            </a:r>
            <a:r>
              <a:rPr lang="en-GB" dirty="0" err="1"/>
              <a:t>INtelligence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‘Serious’ casualties as % of world fleet</a:t>
            </a:r>
            <a:br>
              <a:rPr lang="en-GB" dirty="0"/>
            </a:br>
            <a:r>
              <a:rPr lang="en-GB" sz="1200" dirty="0"/>
              <a:t>vessels &gt; 500 GT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 of 31 December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7" y="2204864"/>
            <a:ext cx="8833974" cy="4103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48" y="5661248"/>
            <a:ext cx="980471" cy="1196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2204" y="1903014"/>
            <a:ext cx="7416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LLI: 	Strong increase in ‘serious’ casualties in 2015 and 2016.</a:t>
            </a:r>
            <a:br>
              <a:rPr lang="en-GB" sz="2000" dirty="0">
                <a:solidFill>
                  <a:schemeClr val="accent1"/>
                </a:solidFill>
              </a:rPr>
            </a:br>
            <a:r>
              <a:rPr lang="en-GB" sz="2000" dirty="0" err="1">
                <a:solidFill>
                  <a:schemeClr val="accent1"/>
                </a:solidFill>
              </a:rPr>
              <a:t>NoMIS</a:t>
            </a:r>
            <a:r>
              <a:rPr lang="en-GB" sz="2000" dirty="0">
                <a:solidFill>
                  <a:schemeClr val="accent1"/>
                </a:solidFill>
              </a:rPr>
              <a:t>: 	Some impact by major claims in 2015, but very little in 2016. </a:t>
            </a:r>
          </a:p>
          <a:p>
            <a:br>
              <a:rPr lang="en-GB" sz="2000" b="1" dirty="0">
                <a:solidFill>
                  <a:schemeClr val="accent1"/>
                </a:solidFill>
              </a:rPr>
            </a:br>
            <a:r>
              <a:rPr lang="en-GB" sz="2000" b="1" dirty="0">
                <a:solidFill>
                  <a:schemeClr val="accent1"/>
                </a:solidFill>
              </a:rPr>
              <a:t>So what’s right?</a:t>
            </a:r>
            <a:br>
              <a:rPr lang="en-GB" sz="2000" dirty="0">
                <a:solidFill>
                  <a:schemeClr val="accent1"/>
                </a:solidFill>
              </a:rPr>
            </a:b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9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1548" y="3088135"/>
            <a:ext cx="8298923" cy="1083762"/>
          </a:xfrm>
        </p:spPr>
        <p:txBody>
          <a:bodyPr>
            <a:normAutofit/>
          </a:bodyPr>
          <a:lstStyle/>
          <a:p>
            <a:r>
              <a:rPr lang="en-GB" dirty="0"/>
              <a:t>Answer: both!</a:t>
            </a:r>
          </a:p>
        </p:txBody>
      </p:sp>
    </p:spTree>
    <p:extLst>
      <p:ext uri="{BB962C8B-B14F-4D97-AF65-F5344CB8AC3E}">
        <p14:creationId xmlns:p14="http://schemas.microsoft.com/office/powerpoint/2010/main" val="3500174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Beware of the Terminology!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2286" y="1152000"/>
            <a:ext cx="8298185" cy="522932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‘</a:t>
            </a:r>
            <a:r>
              <a:rPr lang="en-GB" b="1" dirty="0"/>
              <a:t>Serious</a:t>
            </a:r>
            <a:r>
              <a:rPr lang="en-GB" dirty="0"/>
              <a:t>’ casualty = serious related to the </a:t>
            </a:r>
            <a:r>
              <a:rPr lang="en-GB" b="1" dirty="0">
                <a:solidFill>
                  <a:srgbClr val="FF0000"/>
                </a:solidFill>
              </a:rPr>
              <a:t>nature of the casualty</a:t>
            </a:r>
            <a:br>
              <a:rPr lang="en-GB" dirty="0"/>
            </a:br>
            <a:r>
              <a:rPr lang="en-GB" dirty="0"/>
              <a:t>(Lloyds List Intelligence,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or IHS, Clarkson Research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  <a:p>
            <a:r>
              <a:rPr lang="en-GB" dirty="0"/>
              <a:t>‘</a:t>
            </a:r>
            <a:r>
              <a:rPr lang="en-GB" b="1" dirty="0"/>
              <a:t>Major</a:t>
            </a:r>
            <a:r>
              <a:rPr lang="en-GB" dirty="0"/>
              <a:t>’ claim = extraordinary </a:t>
            </a:r>
            <a:r>
              <a:rPr lang="en-GB" b="1" dirty="0">
                <a:solidFill>
                  <a:srgbClr val="FF0000"/>
                </a:solidFill>
              </a:rPr>
              <a:t>costly</a:t>
            </a:r>
            <a:r>
              <a:rPr lang="en-GB" dirty="0"/>
              <a:t> casualty, e.g. &gt; 5 USD million (Insurer terminology)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</a:t>
            </a:r>
            <a:r>
              <a:rPr lang="en-GB" dirty="0">
                <a:solidFill>
                  <a:schemeClr val="accent1"/>
                </a:solidFill>
              </a:rPr>
              <a:t>Major claims are usually the result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of serious events, but serious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    casualties are not necessarily costly. </a:t>
            </a:r>
          </a:p>
          <a:p>
            <a:endParaRPr lang="en-GB" dirty="0"/>
          </a:p>
          <a:p>
            <a:r>
              <a:rPr lang="en-GB" dirty="0"/>
              <a:t>‘</a:t>
            </a:r>
            <a:r>
              <a:rPr lang="en-GB" b="1" dirty="0"/>
              <a:t>Total loss</a:t>
            </a:r>
            <a:r>
              <a:rPr lang="en-GB" dirty="0"/>
              <a:t>’ = vessel is lost or damaged beyond repair.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</a:t>
            </a:r>
            <a:r>
              <a:rPr lang="en-GB" dirty="0">
                <a:solidFill>
                  <a:schemeClr val="accent1"/>
                </a:solidFill>
              </a:rPr>
              <a:t>The perception of a ‘total loss’ is near equal by all parties. </a:t>
            </a:r>
            <a:br>
              <a:rPr lang="en-GB" dirty="0">
                <a:solidFill>
                  <a:schemeClr val="accent1"/>
                </a:solidFill>
              </a:rPr>
            </a:br>
            <a:br>
              <a:rPr lang="en-GB" dirty="0"/>
            </a:br>
            <a:r>
              <a:rPr lang="en-GB" dirty="0"/>
              <a:t>     For insurers, a total loss means being liable to pay the insured value of</a:t>
            </a:r>
            <a:br>
              <a:rPr lang="en-GB" dirty="0"/>
            </a:br>
            <a:r>
              <a:rPr lang="en-GB" dirty="0"/>
              <a:t>     the vessel (or even more, including salvage costs and 3</a:t>
            </a:r>
            <a:r>
              <a:rPr lang="en-GB" baseline="30000" dirty="0"/>
              <a:t>rd</a:t>
            </a:r>
            <a:r>
              <a:rPr lang="en-GB" dirty="0"/>
              <a:t> party liability). </a:t>
            </a:r>
            <a:br>
              <a:rPr lang="en-GB" dirty="0"/>
            </a:br>
            <a:r>
              <a:rPr lang="en-GB" dirty="0"/>
              <a:t>     A ‘constructive total loss’ occurs when the assumed repair costs exceed</a:t>
            </a:r>
            <a:br>
              <a:rPr lang="en-GB" dirty="0"/>
            </a:br>
            <a:r>
              <a:rPr lang="en-GB" dirty="0"/>
              <a:t>     e.g. 80% of the insured vessel value.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444208" y="6636920"/>
            <a:ext cx="1800225" cy="238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200" dirty="0"/>
              <a:t>as of 31 December 2016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0350"/>
            <a:ext cx="457200" cy="247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A161B8-5DC6-455B-90D6-64166764D93D}" type="slidenum">
              <a:rPr lang="en-US" sz="1200" smtClean="0"/>
              <a:pPr>
                <a:defRPr/>
              </a:pPr>
              <a:t>25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212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93" y="476672"/>
            <a:ext cx="8269928" cy="611755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NoMIS</a:t>
            </a:r>
            <a:r>
              <a:rPr lang="en-GB" dirty="0"/>
              <a:t> claims with match in LLI Casualties:</a:t>
            </a:r>
            <a:br>
              <a:rPr lang="en-GB" dirty="0"/>
            </a:br>
            <a:r>
              <a:rPr lang="en-GB" sz="2000" dirty="0"/>
              <a:t>split by ‘serious’/’non-serious’ (LLI) &amp; 5 USD million cost (</a:t>
            </a:r>
            <a:r>
              <a:rPr lang="en-GB" sz="2000" dirty="0" err="1"/>
              <a:t>NoMIS</a:t>
            </a:r>
            <a:r>
              <a:rPr lang="en-GB" sz="2000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64" y="1844824"/>
            <a:ext cx="8457857" cy="426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0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15755"/>
            <a:ext cx="7906059" cy="5234971"/>
          </a:xfrm>
          <a:prstGeom prst="rect">
            <a:avLst/>
          </a:prstGeom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043608" y="5157192"/>
            <a:ext cx="79928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800" dirty="0">
                <a:latin typeface="Arial" panose="020B0604020202020204" pitchFamily="34" charset="0"/>
                <a:cs typeface="Arial" panose="020B0604020202020204" pitchFamily="34" charset="0"/>
              </a:rPr>
              <a:t>Sources: </a:t>
            </a:r>
            <a:r>
              <a:rPr lang="nb-NO" sz="800" dirty="0" err="1">
                <a:latin typeface="Arial" panose="020B0604020202020204" pitchFamily="34" charset="0"/>
                <a:cs typeface="Arial" panose="020B0604020202020204" pitchFamily="34" charset="0"/>
              </a:rPr>
              <a:t>Claim</a:t>
            </a:r>
            <a:r>
              <a:rPr lang="nb-NO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800" dirty="0" err="1">
                <a:latin typeface="Arial" panose="020B0604020202020204" pitchFamily="34" charset="0"/>
                <a:cs typeface="Arial" panose="020B0604020202020204" pitchFamily="34" charset="0"/>
              </a:rPr>
              <a:t>indices</a:t>
            </a:r>
            <a:r>
              <a:rPr lang="nb-NO" sz="800" dirty="0">
                <a:latin typeface="Arial" panose="020B0604020202020204" pitchFamily="34" charset="0"/>
                <a:cs typeface="Arial" panose="020B0604020202020204" pitchFamily="34" charset="0"/>
              </a:rPr>
              <a:t>: Cefor NoMIS data as </a:t>
            </a:r>
            <a:r>
              <a:rPr lang="nb-NO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800" dirty="0">
                <a:latin typeface="Arial" panose="020B0604020202020204" pitchFamily="34" charset="0"/>
                <a:cs typeface="Arial" panose="020B0604020202020204" pitchFamily="34" charset="0"/>
              </a:rPr>
              <a:t> 31.12.2016; Exchange rates: Norges Bank, Ship operation costs: Moore Stephen’s,  Steel: CRU Steel Price Index  </a:t>
            </a:r>
            <a:endParaRPr lang="nn-NO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21549" y="504000"/>
            <a:ext cx="8082000" cy="611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rgbClr val="00539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Cost</a:t>
            </a:r>
            <a:r>
              <a:rPr lang="nb-NO" dirty="0"/>
              <a:t> Driving </a:t>
            </a:r>
            <a:r>
              <a:rPr lang="nb-NO" dirty="0" err="1"/>
              <a:t>factors</a:t>
            </a:r>
            <a:r>
              <a:rPr lang="nb-NO" dirty="0"/>
              <a:t> </a:t>
            </a:r>
            <a:endParaRPr lang="nb-NO" sz="1300" i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 of 31 December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68344" y="346314"/>
            <a:ext cx="1183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539B"/>
                </a:solidFill>
              </a:rPr>
              <a:t>NoMIS</a:t>
            </a:r>
            <a:br>
              <a:rPr lang="en-GB" dirty="0">
                <a:solidFill>
                  <a:srgbClr val="00539B"/>
                </a:solidFill>
              </a:rPr>
            </a:br>
            <a:r>
              <a:rPr lang="en-GB" sz="1000" dirty="0">
                <a:solidFill>
                  <a:srgbClr val="00539B"/>
                </a:solidFill>
              </a:rPr>
              <a:t>Nordic Marine</a:t>
            </a:r>
          </a:p>
          <a:p>
            <a:pPr algn="ctr"/>
            <a:r>
              <a:rPr lang="en-GB" sz="1000" dirty="0">
                <a:solidFill>
                  <a:srgbClr val="00539B"/>
                </a:solidFill>
              </a:rPr>
              <a:t>Insurance Statistics</a:t>
            </a:r>
          </a:p>
        </p:txBody>
      </p:sp>
    </p:spTree>
    <p:extLst>
      <p:ext uri="{BB962C8B-B14F-4D97-AF65-F5344CB8AC3E}">
        <p14:creationId xmlns:p14="http://schemas.microsoft.com/office/powerpoint/2010/main" val="763127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Casualty trends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1548" y="1340768"/>
            <a:ext cx="8442940" cy="5184576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Total loss frequency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Long-term positive trend continues in 2016 after small increase in 2015.</a:t>
            </a:r>
          </a:p>
          <a:p>
            <a:endParaRPr lang="en-GB" dirty="0"/>
          </a:p>
          <a:p>
            <a:r>
              <a:rPr lang="en-GB" b="1" dirty="0"/>
              <a:t>Overall claims frequency</a:t>
            </a:r>
            <a:br>
              <a:rPr lang="en-GB" b="1" dirty="0"/>
            </a:br>
            <a:r>
              <a:rPr lang="en-GB" dirty="0"/>
              <a:t>Long-term stable to downwards trend</a:t>
            </a:r>
            <a:r>
              <a:rPr lang="en-GB" b="1" dirty="0"/>
              <a:t>	</a:t>
            </a:r>
            <a:br>
              <a:rPr lang="en-GB" b="1" dirty="0"/>
            </a:br>
            <a:endParaRPr lang="en-GB" b="1" dirty="0"/>
          </a:p>
          <a:p>
            <a:r>
              <a:rPr lang="en-GB" b="1" dirty="0"/>
              <a:t>Repair cost</a:t>
            </a:r>
            <a:br>
              <a:rPr lang="en-GB" b="1" dirty="0"/>
            </a:br>
            <a:r>
              <a:rPr lang="en-GB" dirty="0"/>
              <a:t>Increase before financial crisis, since 2009 relative stable at pre-crisis level. </a:t>
            </a:r>
            <a:br>
              <a:rPr lang="en-GB" dirty="0"/>
            </a:br>
            <a:r>
              <a:rPr lang="en-GB" dirty="0"/>
              <a:t>Correlation with certain parameters (e.g. steel price, USD exchange rate, labour cost).  </a:t>
            </a:r>
          </a:p>
          <a:p>
            <a:endParaRPr lang="en-GB" b="1" dirty="0"/>
          </a:p>
          <a:p>
            <a:r>
              <a:rPr lang="en-GB" b="1" dirty="0"/>
              <a:t>Major (=costly) claims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More expensive single claims. </a:t>
            </a:r>
            <a:br>
              <a:rPr lang="en-GB" dirty="0"/>
            </a:br>
            <a:r>
              <a:rPr lang="en-GB" dirty="0"/>
              <a:t>(increasing vessel sizes, more complex objects)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>
                <a:solidFill>
                  <a:schemeClr val="accent1"/>
                </a:solidFill>
              </a:rPr>
              <a:t>Increasing Volatility</a:t>
            </a:r>
            <a:br>
              <a:rPr lang="en-GB" b="1" dirty="0"/>
            </a:br>
            <a:r>
              <a:rPr lang="en-GB" sz="2100" dirty="0"/>
              <a:t>Strong impact in some years (2012, 2013, 2014), little in other years (2014, 2016).</a:t>
            </a:r>
          </a:p>
          <a:p>
            <a:pPr marL="555625" lvl="2" indent="0">
              <a:buNone/>
            </a:pPr>
            <a:r>
              <a:rPr lang="en-GB" sz="2100" dirty="0"/>
              <a:t>Due to random occurrence, difficult to estimate major claims impact for a specific year.</a:t>
            </a:r>
            <a:br>
              <a:rPr lang="en-GB" dirty="0"/>
            </a:br>
            <a:endParaRPr lang="en-GB" dirty="0"/>
          </a:p>
          <a:p>
            <a:r>
              <a:rPr lang="en-GB" b="1" dirty="0"/>
              <a:t>‘Serious’ casualties</a:t>
            </a:r>
            <a:br>
              <a:rPr lang="en-GB" dirty="0"/>
            </a:br>
            <a:r>
              <a:rPr lang="en-GB" dirty="0"/>
              <a:t>Strong increase in 2015 and 2016. Majority of ‘serious’ casualties no ‘major’ claims in terms of cost. 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A high share of ‘serious’ casualties should nevertheless give rise to concern and be further investigated.  </a:t>
            </a:r>
          </a:p>
          <a:p>
            <a:endParaRPr lang="en-GB" dirty="0"/>
          </a:p>
          <a:p>
            <a:r>
              <a:rPr lang="en-GB" b="1" dirty="0"/>
              <a:t>Lay-ups</a:t>
            </a:r>
            <a:r>
              <a:rPr lang="en-GB" dirty="0"/>
              <a:t>: Does a higher share of inactive vessels keep the claims frequency/cost at bay?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0350"/>
            <a:ext cx="457200" cy="247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A161B8-5DC6-455B-90D6-64166764D93D}" type="slidenum">
              <a:rPr lang="en-US" sz="1200" smtClean="0"/>
              <a:pPr>
                <a:defRPr/>
              </a:pPr>
              <a:t>28</a:t>
            </a:fld>
            <a:endParaRPr lang="en-US" sz="1200" dirty="0"/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6372200" y="6610350"/>
            <a:ext cx="1800200" cy="238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/>
              <a:t>as of 31 December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239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Lay-up effect – Example:</a:t>
            </a:r>
            <a:br>
              <a:rPr lang="en-GB" dirty="0"/>
            </a:br>
            <a:r>
              <a:rPr lang="en-GB" dirty="0"/>
              <a:t>Container vessels laid up in 2009</a:t>
            </a:r>
          </a:p>
        </p:txBody>
      </p:sp>
    </p:spTree>
    <p:extLst>
      <p:ext uri="{BB962C8B-B14F-4D97-AF65-F5344CB8AC3E}">
        <p14:creationId xmlns:p14="http://schemas.microsoft.com/office/powerpoint/2010/main" val="179703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10" y="1015041"/>
            <a:ext cx="7776864" cy="48675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</p:spPr>
        <p:txBody>
          <a:bodyPr>
            <a:normAutofit fontScale="90000"/>
          </a:bodyPr>
          <a:lstStyle/>
          <a:p>
            <a:r>
              <a:rPr lang="nb-NO" dirty="0"/>
              <a:t>The </a:t>
            </a:r>
            <a:r>
              <a:rPr lang="nb-NO" dirty="0" err="1"/>
              <a:t>NoMIS</a:t>
            </a:r>
            <a:r>
              <a:rPr lang="nb-NO" dirty="0"/>
              <a:t> Fleet – No.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vessels</a:t>
            </a:r>
            <a:r>
              <a:rPr lang="nb-NO" dirty="0"/>
              <a:t> </a:t>
            </a:r>
            <a:br>
              <a:rPr lang="nb-NO" dirty="0"/>
            </a:br>
            <a:r>
              <a:rPr lang="nb-NO" sz="1600" dirty="0" err="1"/>
              <a:t>with</a:t>
            </a:r>
            <a:r>
              <a:rPr lang="nb-NO" sz="1600" dirty="0"/>
              <a:t> IMO-</a:t>
            </a:r>
            <a:r>
              <a:rPr lang="nb-NO" sz="1600" dirty="0" err="1"/>
              <a:t>number</a:t>
            </a:r>
            <a:endParaRPr lang="nb-NO" sz="16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as of 31 December 2016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68344" y="346314"/>
            <a:ext cx="1183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539B"/>
                </a:solidFill>
              </a:rPr>
              <a:t>NoMIS</a:t>
            </a:r>
            <a:br>
              <a:rPr lang="en-GB" dirty="0">
                <a:solidFill>
                  <a:srgbClr val="00539B"/>
                </a:solidFill>
              </a:rPr>
            </a:br>
            <a:r>
              <a:rPr lang="en-GB" sz="1000" dirty="0">
                <a:solidFill>
                  <a:srgbClr val="00539B"/>
                </a:solidFill>
              </a:rPr>
              <a:t>Nordic Marine</a:t>
            </a:r>
          </a:p>
          <a:p>
            <a:pPr algn="ctr"/>
            <a:r>
              <a:rPr lang="en-GB" sz="1000" dirty="0">
                <a:solidFill>
                  <a:srgbClr val="00539B"/>
                </a:solidFill>
              </a:rPr>
              <a:t>Insurance Statistics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9692" y="5721456"/>
            <a:ext cx="7415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statistical purposes reflect </a:t>
            </a:r>
            <a:r>
              <a:rPr lang="en-GB" dirty="0" err="1"/>
              <a:t>NoMIS</a:t>
            </a:r>
            <a:r>
              <a:rPr lang="en-GB" dirty="0"/>
              <a:t> vessel values and casualty costs always</a:t>
            </a:r>
            <a:br>
              <a:rPr lang="en-GB" dirty="0"/>
            </a:br>
            <a:r>
              <a:rPr lang="en-GB" dirty="0"/>
              <a:t>100% of each vessel, independent of the insurers’ written share in the vessel.</a:t>
            </a:r>
          </a:p>
        </p:txBody>
      </p:sp>
    </p:spTree>
    <p:extLst>
      <p:ext uri="{BB962C8B-B14F-4D97-AF65-F5344CB8AC3E}">
        <p14:creationId xmlns:p14="http://schemas.microsoft.com/office/powerpoint/2010/main" val="1994988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59" y="422058"/>
            <a:ext cx="8082000" cy="611755"/>
          </a:xfrm>
        </p:spPr>
        <p:txBody>
          <a:bodyPr>
            <a:normAutofit fontScale="90000"/>
          </a:bodyPr>
          <a:lstStyle/>
          <a:p>
            <a:r>
              <a:rPr lang="en-GB" dirty="0"/>
              <a:t>Claims frequency of container v. </a:t>
            </a:r>
            <a:br>
              <a:rPr lang="en-GB" dirty="0"/>
            </a:br>
            <a:r>
              <a:rPr lang="en-GB" dirty="0"/>
              <a:t>in lay-up in 2009 versus active vessels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59" y="1484784"/>
            <a:ext cx="7845842" cy="4751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2360" y="425156"/>
            <a:ext cx="1183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539B"/>
                </a:solidFill>
              </a:rPr>
              <a:t>NoMIS</a:t>
            </a:r>
            <a:br>
              <a:rPr lang="en-GB" dirty="0">
                <a:solidFill>
                  <a:srgbClr val="00539B"/>
                </a:solidFill>
              </a:rPr>
            </a:br>
            <a:r>
              <a:rPr lang="en-GB" sz="1000" dirty="0">
                <a:solidFill>
                  <a:srgbClr val="00539B"/>
                </a:solidFill>
              </a:rPr>
              <a:t>Nordic Marine</a:t>
            </a:r>
          </a:p>
          <a:p>
            <a:pPr algn="ctr"/>
            <a:r>
              <a:rPr lang="en-GB" sz="1000" dirty="0">
                <a:solidFill>
                  <a:srgbClr val="00539B"/>
                </a:solidFill>
              </a:rPr>
              <a:t>Insurance Statistics</a:t>
            </a:r>
          </a:p>
        </p:txBody>
      </p:sp>
    </p:spTree>
    <p:extLst>
      <p:ext uri="{BB962C8B-B14F-4D97-AF65-F5344CB8AC3E}">
        <p14:creationId xmlns:p14="http://schemas.microsoft.com/office/powerpoint/2010/main" val="3661291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91" y="1505381"/>
            <a:ext cx="7732257" cy="4683164"/>
          </a:xfrm>
          <a:prstGeom prst="rect">
            <a:avLst/>
          </a:prstGeom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27755" y="6410788"/>
            <a:ext cx="79928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800" dirty="0">
                <a:latin typeface="Arial" panose="020B0604020202020204" pitchFamily="34" charset="0"/>
                <a:cs typeface="Arial" panose="020B0604020202020204" pitchFamily="34" charset="0"/>
              </a:rPr>
              <a:t>Sources: </a:t>
            </a:r>
            <a:r>
              <a:rPr lang="nb-NO" sz="800" dirty="0" err="1">
                <a:latin typeface="Arial" panose="020B0604020202020204" pitchFamily="34" charset="0"/>
                <a:cs typeface="Arial" panose="020B0604020202020204" pitchFamily="34" charset="0"/>
              </a:rPr>
              <a:t>Claim</a:t>
            </a:r>
            <a:r>
              <a:rPr lang="nb-NO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800" dirty="0" err="1">
                <a:latin typeface="Arial" panose="020B0604020202020204" pitchFamily="34" charset="0"/>
                <a:cs typeface="Arial" panose="020B0604020202020204" pitchFamily="34" charset="0"/>
              </a:rPr>
              <a:t>indices</a:t>
            </a:r>
            <a:r>
              <a:rPr lang="nb-NO" sz="800" dirty="0">
                <a:latin typeface="Arial" panose="020B0604020202020204" pitchFamily="34" charset="0"/>
                <a:cs typeface="Arial" panose="020B0604020202020204" pitchFamily="34" charset="0"/>
              </a:rPr>
              <a:t>: Cefor NoMIS data as </a:t>
            </a:r>
            <a:r>
              <a:rPr lang="nb-NO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800" dirty="0">
                <a:latin typeface="Arial" panose="020B0604020202020204" pitchFamily="34" charset="0"/>
                <a:cs typeface="Arial" panose="020B0604020202020204" pitchFamily="34" charset="0"/>
              </a:rPr>
              <a:t> 31.12.2016; Exchange rates: Norges Bank, Ship operation costs: Moore Stephen’s,  Steel: CRU Steel Price Index  </a:t>
            </a:r>
            <a:endParaRPr lang="nn-NO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23528" y="346314"/>
            <a:ext cx="8280021" cy="76944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rgbClr val="00539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Claim</a:t>
            </a:r>
            <a:r>
              <a:rPr lang="nb-NO" dirty="0"/>
              <a:t> </a:t>
            </a:r>
            <a:r>
              <a:rPr lang="nb-NO" dirty="0" err="1"/>
              <a:t>cost</a:t>
            </a:r>
            <a:r>
              <a:rPr lang="nb-NO" dirty="0"/>
              <a:t> per </a:t>
            </a:r>
            <a:r>
              <a:rPr lang="nb-NO" dirty="0" err="1"/>
              <a:t>vessel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Container v.</a:t>
            </a:r>
            <a:br>
              <a:rPr lang="nb-NO" dirty="0"/>
            </a:br>
            <a:r>
              <a:rPr lang="nb-NO" dirty="0"/>
              <a:t>in </a:t>
            </a:r>
            <a:r>
              <a:rPr lang="nb-NO" dirty="0" err="1"/>
              <a:t>lay</a:t>
            </a:r>
            <a:r>
              <a:rPr lang="nb-NO" dirty="0"/>
              <a:t>-up in 2009 versus </a:t>
            </a:r>
            <a:r>
              <a:rPr lang="nb-NO" dirty="0" err="1"/>
              <a:t>active</a:t>
            </a:r>
            <a:r>
              <a:rPr lang="nb-NO" dirty="0"/>
              <a:t> </a:t>
            </a:r>
            <a:r>
              <a:rPr lang="nb-NO" dirty="0" err="1"/>
              <a:t>vessels</a:t>
            </a:r>
            <a:endParaRPr lang="nb-NO" sz="1300" i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 of 31 December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8975" y="251439"/>
            <a:ext cx="1183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539B"/>
                </a:solidFill>
              </a:rPr>
              <a:t>NoMIS</a:t>
            </a:r>
            <a:br>
              <a:rPr lang="en-GB" dirty="0">
                <a:solidFill>
                  <a:srgbClr val="00539B"/>
                </a:solidFill>
              </a:rPr>
            </a:br>
            <a:r>
              <a:rPr lang="en-GB" sz="1000" dirty="0">
                <a:solidFill>
                  <a:srgbClr val="00539B"/>
                </a:solidFill>
              </a:rPr>
              <a:t>Nordic Marine</a:t>
            </a:r>
          </a:p>
          <a:p>
            <a:pPr algn="ctr"/>
            <a:r>
              <a:rPr lang="en-GB" sz="1000" dirty="0">
                <a:solidFill>
                  <a:srgbClr val="00539B"/>
                </a:solidFill>
              </a:rPr>
              <a:t>Insurance Statistics</a:t>
            </a:r>
          </a:p>
        </p:txBody>
      </p:sp>
    </p:spTree>
    <p:extLst>
      <p:ext uri="{BB962C8B-B14F-4D97-AF65-F5344CB8AC3E}">
        <p14:creationId xmlns:p14="http://schemas.microsoft.com/office/powerpoint/2010/main" val="859602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Summary Lay-up effect on Claims trends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1548" y="1268760"/>
            <a:ext cx="8226915" cy="4860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/>
              <a:t>Container vessels in lay-up in 2009:</a:t>
            </a:r>
          </a:p>
          <a:p>
            <a:endParaRPr lang="en-GB" b="1" dirty="0"/>
          </a:p>
          <a:p>
            <a:r>
              <a:rPr lang="en-GB" dirty="0"/>
              <a:t>Claims frequency was reduced by half during the period of inactivity.</a:t>
            </a:r>
          </a:p>
          <a:p>
            <a:endParaRPr lang="en-GB" dirty="0"/>
          </a:p>
          <a:p>
            <a:r>
              <a:rPr lang="en-GB" dirty="0"/>
              <a:t>Claims frequency &amp; cost were above average both before and after lay-up period!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Why also before lay-up? Substandard container vessels first put into lay-up?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Supply/Offshore vessels in lay-up in 2016:</a:t>
            </a:r>
            <a:br>
              <a:rPr lang="en-GB" b="1" dirty="0"/>
            </a:br>
            <a:endParaRPr lang="en-GB" b="1" dirty="0"/>
          </a:p>
          <a:p>
            <a:r>
              <a:rPr lang="en-GB" dirty="0"/>
              <a:t>Claims frequency equally reduced during period of inactivity in 2016</a:t>
            </a:r>
            <a:br>
              <a:rPr lang="en-GB" dirty="0"/>
            </a:br>
            <a:r>
              <a:rPr lang="en-GB" dirty="0"/>
              <a:t> </a:t>
            </a:r>
          </a:p>
          <a:p>
            <a:r>
              <a:rPr lang="en-GB" dirty="0"/>
              <a:t>…but claims frequency before lay-up period was normal!</a:t>
            </a:r>
          </a:p>
          <a:p>
            <a:endParaRPr lang="en-GB" dirty="0"/>
          </a:p>
          <a:p>
            <a:r>
              <a:rPr lang="en-GB" dirty="0"/>
              <a:t>How claims frequency develops after lay-up period remains to be seen!</a:t>
            </a:r>
            <a:br>
              <a:rPr lang="en-GB" dirty="0"/>
            </a:br>
            <a:r>
              <a:rPr lang="en-GB" dirty="0"/>
              <a:t>May be challenging to reactivate complex objects.</a:t>
            </a:r>
          </a:p>
          <a:p>
            <a:endParaRPr lang="en-GB" b="1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0350"/>
            <a:ext cx="457200" cy="247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A161B8-5DC6-455B-90D6-64166764D93D}" type="slidenum">
              <a:rPr lang="en-US" sz="1200" smtClean="0"/>
              <a:pPr>
                <a:defRPr/>
              </a:pPr>
              <a:t>32</a:t>
            </a:fld>
            <a:endParaRPr lang="en-US" sz="1200" dirty="0"/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6372200" y="6610350"/>
            <a:ext cx="1800200" cy="238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/>
              <a:t>as of 31 December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242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403723" y="1124665"/>
            <a:ext cx="8317651" cy="5139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Cefor marine insurance statistics publications at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www.cefor.no/statistics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/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(check the ‘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NoMIS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section)</a:t>
            </a:r>
          </a:p>
          <a:p>
            <a:pPr marL="457200" indent="-457200"/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Cefor Annual Report 2016 </a:t>
            </a:r>
            <a:b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2016 Cefor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OCEAN Hull Report</a:t>
            </a:r>
          </a:p>
          <a:p>
            <a:pPr marL="457200" indent="-457200">
              <a:buFontTx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2016 Cefor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COASTAL Hull Report</a:t>
            </a:r>
          </a:p>
          <a:p>
            <a:pPr marL="457200" indent="-457200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Half-yearly Claims Update Fact Sheet</a:t>
            </a:r>
          </a:p>
          <a:p>
            <a:pPr marL="457200" indent="-457200">
              <a:buFont typeface="Arial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 claims trends for ships built in Asian countries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Cefor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Report 2015)</a:t>
            </a:r>
          </a:p>
          <a:p>
            <a:pPr marL="457200" indent="-457200">
              <a:buFontTx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Fires on Car/</a:t>
            </a:r>
            <a:r>
              <a:rPr lang="en-US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RoRo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/Passenger vess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Cefor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Report 2014)</a:t>
            </a:r>
          </a:p>
          <a:p>
            <a:pPr marL="457200" indent="-457200"/>
            <a:endParaRPr lang="nb-NO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b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marine insurance statistics:</a:t>
            </a:r>
            <a:b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IUMI (International Union of Marine Insurance) –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 issued by IUMI’s Facts &amp; Figures Committee: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https://iumi.com/statistics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AutoShape 6"/>
          <p:cNvSpPr>
            <a:spLocks noChangeArrowheads="1"/>
          </p:cNvSpPr>
          <p:nvPr/>
        </p:nvSpPr>
        <p:spPr bwMode="auto">
          <a:xfrm>
            <a:off x="3352800" y="5410200"/>
            <a:ext cx="976313" cy="485775"/>
          </a:xfrm>
          <a:prstGeom prst="chevron">
            <a:avLst>
              <a:gd name="adj" fmla="val 50245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n-NO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21549" y="504000"/>
            <a:ext cx="8082000" cy="7647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rgbClr val="00539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NoMIS</a:t>
            </a:r>
            <a:r>
              <a:rPr lang="nb-NO" dirty="0"/>
              <a:t> Reports 2016</a:t>
            </a:r>
            <a:endParaRPr lang="nb-NO" sz="1300" i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 of 31 December 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68344" y="346314"/>
            <a:ext cx="1183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539B"/>
                </a:solidFill>
              </a:rPr>
              <a:t>NoMIS</a:t>
            </a:r>
            <a:br>
              <a:rPr lang="en-GB" dirty="0">
                <a:solidFill>
                  <a:srgbClr val="00539B"/>
                </a:solidFill>
              </a:rPr>
            </a:br>
            <a:r>
              <a:rPr lang="en-GB" sz="1000" dirty="0">
                <a:solidFill>
                  <a:srgbClr val="00539B"/>
                </a:solidFill>
              </a:rPr>
              <a:t>Nordic Marine</a:t>
            </a:r>
          </a:p>
          <a:p>
            <a:pPr algn="ctr"/>
            <a:r>
              <a:rPr lang="en-GB" sz="1000" dirty="0">
                <a:solidFill>
                  <a:srgbClr val="00539B"/>
                </a:solidFill>
              </a:rPr>
              <a:t>Insurance Statistics</a:t>
            </a:r>
          </a:p>
        </p:txBody>
      </p:sp>
    </p:spTree>
    <p:extLst>
      <p:ext uri="{BB962C8B-B14F-4D97-AF65-F5344CB8AC3E}">
        <p14:creationId xmlns:p14="http://schemas.microsoft.com/office/powerpoint/2010/main" val="920235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you.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astrid.seltmann@cefor.no</a:t>
            </a:r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28800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90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278072" y="1268760"/>
            <a:ext cx="856895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ordic 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arine 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nsurance 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tatistics (</a:t>
            </a: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is a joint database project of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Cefor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members active in the Hull &amp; Machinery market to compile insurance data and vessel characteristics for statistical purposes, administered by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Cefor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its foundation in 1985 until 1997, the data was compiled by appointing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Cefor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facultative reinsurer to which members of the Norwegian Hull Agreement ceded 0.1% of their H&amp;M insurance. Premium and claims information was exchanged via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Borderaux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lead insurer providing details of each claim. </a:t>
            </a:r>
            <a:b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1996, the hull agreement was discontinued, but the statistics cooperation continued.</a:t>
            </a:r>
          </a:p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1998, steps were taken to update the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database electronically instead of manually. From December 1999,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Cefor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could produce up-to-date hull figures on regular basis. The scope of reporting was extended substantially by including non-lead business. </a:t>
            </a:r>
            <a:b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2000, also business back to underwriting year 1995 was updated electronically. In the following years, several new major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Cefor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members joined the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cooperation, reporting retrospective data from 1995 underwriting year. </a:t>
            </a:r>
            <a:b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2009, data from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Gjensidige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Tryg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integrated, dating back to underwriting years 2000 and 2003 respectively.</a:t>
            </a:r>
            <a:b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2012, data from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Alandia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added, starting with underwriting year 2005. Further, If extended their scope of reporting to include all Nordic business.</a:t>
            </a:r>
            <a:b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2015, the reporting format was modernized and the database migrated to a new technical platform.</a:t>
            </a:r>
          </a:p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2016, data from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Skuld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added, dating back to underwriting year 2011. </a:t>
            </a:r>
            <a:b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2016, all member report according to the modernized reporting format.</a:t>
            </a:r>
            <a:b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31st December 2016, in all 246,232 vessel-years and 71,311 claims were registered on underwriting years 1985 through 2016 for the ‘ocean’ hull portfolio (vessels with IMO number). </a:t>
            </a:r>
            <a:b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statistics in this report comprise data from the following marine insurers: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Alandia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Bluewater (until 2008),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Codan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Gjensidige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If, Gard, NEMI (until 2009), Norwegian Hull Club,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Skuld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Swedish Club,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Tryg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(until 2009), Zurich (until 2002). 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13346" y="425156"/>
            <a:ext cx="8082000" cy="611755"/>
          </a:xfrm>
        </p:spPr>
        <p:txBody>
          <a:bodyPr>
            <a:normAutofit/>
          </a:bodyPr>
          <a:lstStyle/>
          <a:p>
            <a:r>
              <a:rPr lang="nb-NO" dirty="0"/>
              <a:t>The Nordic Marine Insurance Database</a:t>
            </a:r>
            <a:endParaRPr lang="nb-NO" sz="13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as of 31 December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30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467544" y="1628800"/>
            <a:ext cx="78488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amounts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USD. </a:t>
            </a:r>
          </a:p>
          <a:p>
            <a:endParaRPr lang="nb-NO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of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applicable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original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currencies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USD:</a:t>
            </a:r>
          </a:p>
          <a:p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Insured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av. rate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gets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force </a:t>
            </a:r>
          </a:p>
          <a:p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av. rate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  <a:endParaRPr lang="nb-NO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Outstanding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av. rate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  <a:p>
            <a:endParaRPr lang="nb-NO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Underwriting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policy attaches</a:t>
            </a:r>
          </a:p>
          <a:p>
            <a:endParaRPr lang="nb-NO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claims are net of any applicable deductibles.</a:t>
            </a:r>
            <a:b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Outstanding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  <a:endParaRPr lang="nb-NO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TLO (total losses) =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75% of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Insured</a:t>
            </a:r>
            <a:r>
              <a:rPr lang="nb-NO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b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Losses = all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&lt;= 75% of the Sum Insured</a:t>
            </a:r>
          </a:p>
          <a:p>
            <a:endParaRPr lang="nb-NO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IBNR (”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Incurred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 = reserve for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adjustments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backlog</a:t>
            </a:r>
            <a:endParaRPr lang="nb-NO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88295"/>
            <a:ext cx="8082000" cy="611755"/>
          </a:xfrm>
        </p:spPr>
        <p:txBody>
          <a:bodyPr>
            <a:normAutofit/>
          </a:bodyPr>
          <a:lstStyle/>
          <a:p>
            <a:r>
              <a:rPr lang="nb-NO" dirty="0" err="1"/>
              <a:t>ocean</a:t>
            </a:r>
            <a:r>
              <a:rPr lang="nb-NO" dirty="0"/>
              <a:t> </a:t>
            </a:r>
            <a:r>
              <a:rPr lang="nb-NO" dirty="0" err="1"/>
              <a:t>huLL</a:t>
            </a:r>
            <a:r>
              <a:rPr lang="nb-NO" dirty="0"/>
              <a:t> Report – Definitions </a:t>
            </a:r>
            <a:endParaRPr lang="nb-NO" sz="13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as of 31 December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68344" y="346314"/>
            <a:ext cx="1183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539B"/>
                </a:solidFill>
              </a:rPr>
              <a:t>NoMIS</a:t>
            </a:r>
            <a:br>
              <a:rPr lang="en-GB" dirty="0">
                <a:solidFill>
                  <a:srgbClr val="00539B"/>
                </a:solidFill>
              </a:rPr>
            </a:br>
            <a:r>
              <a:rPr lang="en-GB" sz="1000" dirty="0">
                <a:solidFill>
                  <a:srgbClr val="00539B"/>
                </a:solidFill>
              </a:rPr>
              <a:t>Nordic Marine</a:t>
            </a:r>
          </a:p>
          <a:p>
            <a:pPr algn="ctr"/>
            <a:r>
              <a:rPr lang="en-GB" sz="1000" dirty="0">
                <a:solidFill>
                  <a:srgbClr val="00539B"/>
                </a:solidFill>
              </a:rPr>
              <a:t>Insurance Statistics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6103918"/>
            <a:ext cx="7867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According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Clause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11-3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Nordic Marine Insurance Plan, a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constructive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total loss (CTL) is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defined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 a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claim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exceeding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80%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sum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insured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(www.nordicplan.org). To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cater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currency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conversion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issues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Cefor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Statistics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Forum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includes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its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total loss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statistics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all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claims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exceeding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75%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sum </a:t>
            </a:r>
            <a:r>
              <a:rPr lang="nb-NO" sz="1200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insured</a:t>
            </a:r>
            <a:r>
              <a:rPr lang="nb-NO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21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2"/>
          <p:cNvSpPr txBox="1">
            <a:spLocks noChangeArrowheads="1"/>
          </p:cNvSpPr>
          <p:nvPr/>
        </p:nvSpPr>
        <p:spPr bwMode="auto">
          <a:xfrm>
            <a:off x="521548" y="1340768"/>
            <a:ext cx="8010891" cy="21236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disclaimer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Cefor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provides the statistics material in this presentation for general information purposes only. All key figures are derived from the Cefor portfolio, which reflects a minor part of the world fleet, the selection of ships being biased by Nordic underwriting preferences. Therefore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Cefor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accept no responsibility and shall not be liable for any loss which may arise from reliance upon the information provided. </a:t>
            </a:r>
          </a:p>
          <a:p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reference to Commission Regulation (EU) No 267/2010 of 24 March 2010 (EU Block Exemption), it is further stressed that the  statistical data presented in this publication is non-binding in its character.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 of 31 December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4704" y="263666"/>
            <a:ext cx="7181088" cy="1143000"/>
          </a:xfrm>
        </p:spPr>
        <p:txBody>
          <a:bodyPr/>
          <a:lstStyle/>
          <a:p>
            <a:r>
              <a:rPr lang="en-GB" dirty="0"/>
              <a:t>Legal disclaimer</a:t>
            </a:r>
          </a:p>
        </p:txBody>
      </p:sp>
    </p:spTree>
    <p:extLst>
      <p:ext uri="{BB962C8B-B14F-4D97-AF65-F5344CB8AC3E}">
        <p14:creationId xmlns:p14="http://schemas.microsoft.com/office/powerpoint/2010/main" val="217526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47" y="1573297"/>
            <a:ext cx="8215702" cy="4080000"/>
          </a:xfrm>
          <a:prstGeom prst="rect">
            <a:avLst/>
          </a:prstGeom>
        </p:spPr>
      </p:pic>
      <p:sp>
        <p:nvSpPr>
          <p:cNvPr id="12290" name="Text Box 1027"/>
          <p:cNvSpPr txBox="1">
            <a:spLocks noChangeArrowheads="1"/>
          </p:cNvSpPr>
          <p:nvPr/>
        </p:nvSpPr>
        <p:spPr bwMode="auto">
          <a:xfrm>
            <a:off x="329916" y="1175249"/>
            <a:ext cx="70466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Cefor</a:t>
            </a:r>
            <a:r>
              <a:rPr lang="nb-NO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insured</a:t>
            </a:r>
            <a:r>
              <a:rPr lang="nb-NO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vessels</a:t>
            </a:r>
            <a:r>
              <a:rPr lang="nb-NO" sz="1600" b="1" dirty="0">
                <a:latin typeface="Arial" panose="020B0604020202020204" pitchFamily="34" charset="0"/>
                <a:cs typeface="Arial" panose="020B0604020202020204" pitchFamily="34" charset="0"/>
              </a:rPr>
              <a:t> as % of World Fleet: </a:t>
            </a:r>
            <a:r>
              <a:rPr lang="nb-N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Vessels</a:t>
            </a:r>
            <a:r>
              <a:rPr lang="nb-NO" sz="1600" b="1" dirty="0">
                <a:latin typeface="Arial" panose="020B0604020202020204" pitchFamily="34" charset="0"/>
                <a:cs typeface="Arial" panose="020B0604020202020204" pitchFamily="34" charset="0"/>
              </a:rPr>
              <a:t> &gt; 1,000 gross ton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91239" y="5947084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“Cefor share” calculated as the number of vessels partly or wholly covered by Cefor members in </a:t>
            </a:r>
            <a:r>
              <a:rPr lang="nb-NO" sz="1000" dirty="0" err="1">
                <a:latin typeface="Arial" panose="020B0604020202020204" pitchFamily="34" charset="0"/>
                <a:cs typeface="Arial" panose="020B0604020202020204" pitchFamily="34" charset="0"/>
              </a:rPr>
              <a:t>underwriting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0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2015 &amp; 2016, divided by the total  number of ships with registered IMO-number in the world fleet. World fleet count as according to </a:t>
            </a:r>
            <a:r>
              <a:rPr lang="nb-NO" sz="1000" dirty="0" err="1">
                <a:latin typeface="Arial" panose="020B0604020202020204" pitchFamily="34" charset="0"/>
                <a:cs typeface="Arial" panose="020B0604020202020204" pitchFamily="34" charset="0"/>
              </a:rPr>
              <a:t>Lloyd’s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List Intelligence “World Fleet Update” as of </a:t>
            </a:r>
            <a:r>
              <a:rPr lang="nb-NO" sz="1000" dirty="0" err="1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2017.</a:t>
            </a: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1331640" y="1858178"/>
            <a:ext cx="3465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baseline="30000" dirty="0"/>
              <a:t>1) </a:t>
            </a:r>
            <a:endParaRPr lang="nb-NO" b="1" baseline="30000" dirty="0">
              <a:solidFill>
                <a:schemeClr val="hlink"/>
              </a:solidFill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20549" y="398179"/>
            <a:ext cx="8082000" cy="611755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Nomis</a:t>
            </a:r>
            <a:r>
              <a:rPr lang="nb-NO" dirty="0"/>
              <a:t> Fleet as %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world</a:t>
            </a:r>
            <a:r>
              <a:rPr lang="nb-NO" dirty="0"/>
              <a:t> </a:t>
            </a:r>
            <a:r>
              <a:rPr lang="nb-NO" dirty="0" err="1"/>
              <a:t>fleet</a:t>
            </a:r>
            <a:br>
              <a:rPr lang="nb-NO" dirty="0"/>
            </a:br>
            <a:r>
              <a:rPr lang="nb-NO" sz="1300" dirty="0" err="1"/>
              <a:t>vessels</a:t>
            </a:r>
            <a:r>
              <a:rPr lang="nb-NO" sz="1300" dirty="0"/>
              <a:t> </a:t>
            </a:r>
            <a:r>
              <a:rPr lang="nb-NO" sz="1300" dirty="0" err="1"/>
              <a:t>with</a:t>
            </a:r>
            <a:r>
              <a:rPr lang="nb-NO" sz="1300" dirty="0"/>
              <a:t> IMO </a:t>
            </a:r>
            <a:r>
              <a:rPr lang="nb-NO" sz="1300" dirty="0" err="1"/>
              <a:t>number</a:t>
            </a:r>
            <a:endParaRPr lang="nb-NO" sz="13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 of 31 December 2016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68344" y="346314"/>
            <a:ext cx="1183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539B"/>
                </a:solidFill>
              </a:rPr>
              <a:t>NoMIS</a:t>
            </a:r>
            <a:br>
              <a:rPr lang="en-GB" dirty="0">
                <a:solidFill>
                  <a:srgbClr val="00539B"/>
                </a:solidFill>
              </a:rPr>
            </a:br>
            <a:r>
              <a:rPr lang="en-GB" sz="1000" dirty="0">
                <a:solidFill>
                  <a:srgbClr val="00539B"/>
                </a:solidFill>
              </a:rPr>
              <a:t>Nordic Marine</a:t>
            </a:r>
          </a:p>
          <a:p>
            <a:pPr algn="ctr"/>
            <a:r>
              <a:rPr lang="en-GB" sz="1000" dirty="0">
                <a:solidFill>
                  <a:srgbClr val="00539B"/>
                </a:solidFill>
              </a:rPr>
              <a:t>Insurance Statistics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796136" y="5085183"/>
            <a:ext cx="2952328" cy="677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60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005" cy="4656718"/>
          </a:xfrm>
        </p:spPr>
        <p:txBody>
          <a:bodyPr>
            <a:normAutofit/>
          </a:bodyPr>
          <a:lstStyle/>
          <a:p>
            <a:r>
              <a:rPr lang="nb-NO" dirty="0"/>
              <a:t>The Nordic Marine Insurance </a:t>
            </a:r>
            <a:r>
              <a:rPr lang="nb-NO" dirty="0" err="1"/>
              <a:t>Statistics</a:t>
            </a:r>
            <a:r>
              <a:rPr lang="nb-NO" dirty="0"/>
              <a:t> (</a:t>
            </a:r>
            <a:r>
              <a:rPr lang="nb-NO" dirty="0" err="1"/>
              <a:t>NoMIS</a:t>
            </a:r>
            <a:r>
              <a:rPr lang="nb-NO" dirty="0"/>
              <a:t>) </a:t>
            </a:r>
            <a:br>
              <a:rPr lang="nb-NO" dirty="0"/>
            </a:br>
            <a:endParaRPr lang="nb-NO" dirty="0"/>
          </a:p>
          <a:p>
            <a:r>
              <a:rPr lang="nb-NO" dirty="0" err="1"/>
              <a:t>Vessel</a:t>
            </a:r>
            <a:r>
              <a:rPr lang="nb-NO" dirty="0"/>
              <a:t> </a:t>
            </a:r>
            <a:r>
              <a:rPr lang="nb-NO" dirty="0" err="1"/>
              <a:t>values</a:t>
            </a:r>
            <a:r>
              <a:rPr lang="nb-NO" dirty="0"/>
              <a:t> &amp; Age</a:t>
            </a:r>
          </a:p>
          <a:p>
            <a:endParaRPr lang="nb-NO" dirty="0"/>
          </a:p>
          <a:p>
            <a:r>
              <a:rPr lang="nb-NO" dirty="0" err="1"/>
              <a:t>Casualties</a:t>
            </a:r>
            <a:r>
              <a:rPr lang="nb-NO" dirty="0"/>
              <a:t> – General trends</a:t>
            </a:r>
          </a:p>
          <a:p>
            <a:pPr lvl="1"/>
            <a:r>
              <a:rPr lang="nb-NO" dirty="0" err="1"/>
              <a:t>Claims</a:t>
            </a:r>
            <a:r>
              <a:rPr lang="nb-NO" dirty="0"/>
              <a:t> </a:t>
            </a:r>
            <a:r>
              <a:rPr lang="nb-NO" dirty="0" err="1"/>
              <a:t>frequency</a:t>
            </a:r>
            <a:endParaRPr lang="nb-NO" dirty="0"/>
          </a:p>
          <a:p>
            <a:pPr lvl="1"/>
            <a:r>
              <a:rPr lang="nb-NO" dirty="0" err="1"/>
              <a:t>Claims</a:t>
            </a:r>
            <a:r>
              <a:rPr lang="nb-NO" dirty="0"/>
              <a:t> </a:t>
            </a:r>
            <a:r>
              <a:rPr lang="nb-NO" dirty="0" err="1"/>
              <a:t>cost</a:t>
            </a:r>
            <a:r>
              <a:rPr lang="nb-NO" dirty="0"/>
              <a:t> </a:t>
            </a:r>
          </a:p>
          <a:p>
            <a:pPr lvl="1"/>
            <a:r>
              <a:rPr lang="nb-NO" dirty="0" err="1"/>
              <a:t>Cost</a:t>
            </a:r>
            <a:r>
              <a:rPr lang="nb-NO" dirty="0"/>
              <a:t> driving </a:t>
            </a:r>
            <a:r>
              <a:rPr lang="nb-NO" dirty="0" err="1"/>
              <a:t>factors</a:t>
            </a:r>
            <a:br>
              <a:rPr lang="nb-NO" dirty="0"/>
            </a:br>
            <a:endParaRPr lang="nb-NO" dirty="0"/>
          </a:p>
          <a:p>
            <a:r>
              <a:rPr lang="nb-NO" dirty="0" err="1"/>
              <a:t>Casualties</a:t>
            </a:r>
            <a:r>
              <a:rPr lang="nb-NO" dirty="0"/>
              <a:t> – Special </a:t>
            </a:r>
          </a:p>
          <a:p>
            <a:pPr lvl="1"/>
            <a:r>
              <a:rPr lang="nb-NO" dirty="0" err="1"/>
              <a:t>Lay-ups</a:t>
            </a:r>
            <a:r>
              <a:rPr lang="nb-NO" dirty="0"/>
              <a:t>: </a:t>
            </a:r>
            <a:r>
              <a:rPr lang="nb-NO" dirty="0" err="1"/>
              <a:t>how</a:t>
            </a:r>
            <a:r>
              <a:rPr lang="nb-NO" dirty="0"/>
              <a:t> do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impact</a:t>
            </a:r>
            <a:r>
              <a:rPr lang="nb-NO" dirty="0"/>
              <a:t> </a:t>
            </a:r>
            <a:r>
              <a:rPr lang="nb-NO" dirty="0" err="1"/>
              <a:t>claims</a:t>
            </a:r>
            <a:r>
              <a:rPr lang="nb-NO" dirty="0"/>
              <a:t> trends?  </a:t>
            </a:r>
          </a:p>
          <a:p>
            <a:endParaRPr lang="nb-NO" dirty="0"/>
          </a:p>
          <a:p>
            <a:r>
              <a:rPr lang="nb-NO" dirty="0" err="1"/>
              <a:t>Appendix</a:t>
            </a:r>
            <a:r>
              <a:rPr lang="nb-NO" dirty="0"/>
              <a:t> (Definitions / </a:t>
            </a:r>
            <a:r>
              <a:rPr lang="nb-NO" dirty="0" err="1"/>
              <a:t>disclaimer</a:t>
            </a:r>
            <a:r>
              <a:rPr lang="nb-NO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687393" y="2204864"/>
            <a:ext cx="7750311" cy="50405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21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7643415" cy="5290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55" y="210911"/>
            <a:ext cx="7443344" cy="1143000"/>
          </a:xfrm>
        </p:spPr>
        <p:txBody>
          <a:bodyPr/>
          <a:lstStyle/>
          <a:p>
            <a:r>
              <a:rPr lang="en-GB" dirty="0"/>
              <a:t>Average gross ton &amp; vessel value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as of 31 December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38880" y="387828"/>
            <a:ext cx="1183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539B"/>
                </a:solidFill>
              </a:rPr>
              <a:t>NoMIS</a:t>
            </a:r>
            <a:br>
              <a:rPr lang="en-GB" dirty="0">
                <a:solidFill>
                  <a:srgbClr val="00539B"/>
                </a:solidFill>
              </a:rPr>
            </a:br>
            <a:r>
              <a:rPr lang="en-GB" sz="1000" dirty="0">
                <a:solidFill>
                  <a:srgbClr val="00539B"/>
                </a:solidFill>
              </a:rPr>
              <a:t>Nordic Marine</a:t>
            </a:r>
          </a:p>
          <a:p>
            <a:pPr algn="ctr"/>
            <a:r>
              <a:rPr lang="en-GB" sz="1000" dirty="0">
                <a:solidFill>
                  <a:srgbClr val="00539B"/>
                </a:solidFill>
              </a:rPr>
              <a:t>Insurance Statistics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997416" y="1330643"/>
            <a:ext cx="3590808" cy="1450285"/>
            <a:chOff x="2997416" y="1330643"/>
            <a:chExt cx="3590808" cy="1450285"/>
          </a:xfrm>
        </p:grpSpPr>
        <p:cxnSp>
          <p:nvCxnSpPr>
            <p:cNvPr id="8" name="Straight Arrow Connector 7"/>
            <p:cNvCxnSpPr>
              <a:cxnSpLocks/>
            </p:cNvCxnSpPr>
            <p:nvPr/>
          </p:nvCxnSpPr>
          <p:spPr>
            <a:xfrm>
              <a:off x="5868144" y="1653809"/>
              <a:ext cx="720080" cy="6230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>
              <a:off x="5868144" y="1906315"/>
              <a:ext cx="504056" cy="8746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997416" y="1330643"/>
              <a:ext cx="3283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Decrease in vessel values despite</a:t>
              </a:r>
            </a:p>
            <a:p>
              <a:r>
                <a:rPr lang="en-GB" dirty="0"/>
                <a:t>increase in vessel sizes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094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7548135" cy="4630721"/>
          </a:xfrm>
          <a:prstGeom prst="rect">
            <a:avLst/>
          </a:prstGeom>
        </p:spPr>
      </p:pic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4283968" y="1988840"/>
            <a:ext cx="36212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Under stable 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normal due to 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aging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(&lt;= 5%).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95536" y="504000"/>
            <a:ext cx="7272807" cy="611755"/>
          </a:xfrm>
        </p:spPr>
        <p:txBody>
          <a:bodyPr>
            <a:noAutofit/>
          </a:bodyPr>
          <a:lstStyle/>
          <a:p>
            <a:r>
              <a:rPr lang="nb-NO" dirty="0" err="1"/>
              <a:t>Change</a:t>
            </a:r>
            <a:r>
              <a:rPr lang="nb-NO" dirty="0"/>
              <a:t> in </a:t>
            </a:r>
            <a:r>
              <a:rPr lang="nb-NO" dirty="0" err="1"/>
              <a:t>values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renewal</a:t>
            </a:r>
            <a:r>
              <a:rPr lang="nb-NO" dirty="0"/>
              <a:t> </a:t>
            </a:r>
            <a:br>
              <a:rPr lang="nb-NO" dirty="0"/>
            </a:br>
            <a:r>
              <a:rPr lang="nb-NO" sz="1400" dirty="0"/>
              <a:t>  </a:t>
            </a:r>
            <a:br>
              <a:rPr lang="nb-NO" dirty="0"/>
            </a:br>
            <a:r>
              <a:rPr lang="nb-NO" sz="1400" dirty="0" err="1"/>
              <a:t>comparing</a:t>
            </a:r>
            <a:r>
              <a:rPr lang="nb-NO" sz="1400" dirty="0"/>
              <a:t> </a:t>
            </a:r>
            <a:r>
              <a:rPr lang="nb-NO" sz="1400" dirty="0" err="1"/>
              <a:t>insured</a:t>
            </a:r>
            <a:r>
              <a:rPr lang="nb-NO" sz="1400" dirty="0"/>
              <a:t> </a:t>
            </a:r>
            <a:r>
              <a:rPr lang="nb-NO" sz="1400" dirty="0" err="1"/>
              <a:t>value</a:t>
            </a:r>
            <a:r>
              <a:rPr lang="nb-NO" sz="1400" dirty="0"/>
              <a:t> </a:t>
            </a:r>
            <a:r>
              <a:rPr lang="nb-NO" sz="1400" dirty="0" err="1"/>
              <a:t>of</a:t>
            </a:r>
            <a:r>
              <a:rPr lang="nb-NO" sz="1400" dirty="0"/>
              <a:t> same </a:t>
            </a:r>
            <a:r>
              <a:rPr lang="nb-NO" sz="1400" dirty="0" err="1"/>
              <a:t>vessels</a:t>
            </a:r>
            <a:r>
              <a:rPr lang="nb-NO" sz="1400" dirty="0"/>
              <a:t> in </a:t>
            </a:r>
            <a:r>
              <a:rPr lang="nb-NO" sz="1400" dirty="0" err="1"/>
              <a:t>two</a:t>
            </a:r>
            <a:r>
              <a:rPr lang="nb-NO" sz="1400" dirty="0"/>
              <a:t> </a:t>
            </a:r>
            <a:r>
              <a:rPr lang="nb-NO" sz="1400" dirty="0" err="1"/>
              <a:t>consecutive</a:t>
            </a:r>
            <a:r>
              <a:rPr lang="nb-NO" sz="1400" dirty="0"/>
              <a:t> </a:t>
            </a:r>
            <a:r>
              <a:rPr lang="nb-NO" sz="1400" dirty="0" err="1"/>
              <a:t>years</a:t>
            </a:r>
            <a:endParaRPr lang="nb-NO" sz="1400" i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 of 31 December 2016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40352" y="342086"/>
            <a:ext cx="1183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539B"/>
                </a:solidFill>
              </a:rPr>
              <a:t>NoMIS</a:t>
            </a:r>
            <a:br>
              <a:rPr lang="en-GB" dirty="0">
                <a:solidFill>
                  <a:srgbClr val="00539B"/>
                </a:solidFill>
              </a:rPr>
            </a:br>
            <a:r>
              <a:rPr lang="en-GB" sz="1000" dirty="0">
                <a:solidFill>
                  <a:srgbClr val="00539B"/>
                </a:solidFill>
              </a:rPr>
              <a:t>Nordic Marine</a:t>
            </a:r>
          </a:p>
          <a:p>
            <a:pPr algn="ctr"/>
            <a:r>
              <a:rPr lang="en-GB" sz="1000" dirty="0">
                <a:solidFill>
                  <a:srgbClr val="00539B"/>
                </a:solidFill>
              </a:rPr>
              <a:t>Insurance Statistics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0378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 of 31 December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564704" y="260648"/>
            <a:ext cx="8327776" cy="1143000"/>
          </a:xfrm>
        </p:spPr>
        <p:txBody>
          <a:bodyPr>
            <a:noAutofit/>
          </a:bodyPr>
          <a:lstStyle/>
          <a:p>
            <a:r>
              <a:rPr lang="nb-NO" dirty="0"/>
              <a:t>Bulk, Supply/Offshore </a:t>
            </a:r>
            <a:r>
              <a:rPr lang="nb-NO" dirty="0" err="1"/>
              <a:t>vessels</a:t>
            </a:r>
            <a:r>
              <a:rPr lang="nb-NO" dirty="0"/>
              <a:t>: </a:t>
            </a:r>
            <a:br>
              <a:rPr lang="nb-NO" dirty="0"/>
            </a:br>
            <a:r>
              <a:rPr lang="nb-NO" dirty="0" err="1"/>
              <a:t>Strong</a:t>
            </a:r>
            <a:r>
              <a:rPr lang="nb-NO" dirty="0"/>
              <a:t> </a:t>
            </a:r>
            <a:r>
              <a:rPr lang="nb-NO" dirty="0" err="1"/>
              <a:t>drop</a:t>
            </a:r>
            <a:r>
              <a:rPr lang="nb-NO" dirty="0"/>
              <a:t> in </a:t>
            </a:r>
            <a:r>
              <a:rPr lang="nb-NO" dirty="0" err="1"/>
              <a:t>values</a:t>
            </a:r>
            <a:endParaRPr lang="nb-NO" sz="1400" i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04" y="1403648"/>
            <a:ext cx="7973896" cy="500247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232" y="3717032"/>
            <a:ext cx="1512168" cy="2088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884368" y="351601"/>
            <a:ext cx="1183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539B"/>
                </a:solidFill>
              </a:rPr>
              <a:t>NoMIS</a:t>
            </a:r>
            <a:br>
              <a:rPr lang="en-GB" dirty="0">
                <a:solidFill>
                  <a:srgbClr val="00539B"/>
                </a:solidFill>
              </a:rPr>
            </a:br>
            <a:r>
              <a:rPr lang="en-GB" sz="1000" dirty="0">
                <a:solidFill>
                  <a:srgbClr val="00539B"/>
                </a:solidFill>
              </a:rPr>
              <a:t>Nordic Marine</a:t>
            </a:r>
          </a:p>
          <a:p>
            <a:pPr algn="ctr"/>
            <a:r>
              <a:rPr lang="en-GB" sz="1000" dirty="0">
                <a:solidFill>
                  <a:srgbClr val="00539B"/>
                </a:solidFill>
              </a:rPr>
              <a:t>Insurance Statistics</a:t>
            </a:r>
          </a:p>
        </p:txBody>
      </p:sp>
    </p:spTree>
    <p:extLst>
      <p:ext uri="{BB962C8B-B14F-4D97-AF65-F5344CB8AC3E}">
        <p14:creationId xmlns:p14="http://schemas.microsoft.com/office/powerpoint/2010/main" val="14670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 of 31 December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61B8-5DC6-455B-90D6-64166764D93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72145" y="307120"/>
            <a:ext cx="8327776" cy="1143000"/>
          </a:xfrm>
        </p:spPr>
        <p:txBody>
          <a:bodyPr>
            <a:noAutofit/>
          </a:bodyPr>
          <a:lstStyle/>
          <a:p>
            <a:r>
              <a:rPr lang="nb-NO" dirty="0" err="1"/>
              <a:t>Change</a:t>
            </a:r>
            <a:r>
              <a:rPr lang="nb-NO" dirty="0"/>
              <a:t> in offshore </a:t>
            </a:r>
            <a:r>
              <a:rPr lang="nb-NO" dirty="0" err="1"/>
              <a:t>vessel</a:t>
            </a:r>
            <a:r>
              <a:rPr lang="nb-NO" dirty="0"/>
              <a:t> </a:t>
            </a:r>
            <a:r>
              <a:rPr lang="nb-NO" dirty="0" err="1"/>
              <a:t>values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&amp; </a:t>
            </a:r>
            <a:r>
              <a:rPr lang="nb-NO" dirty="0" err="1"/>
              <a:t>oil</a:t>
            </a:r>
            <a:r>
              <a:rPr lang="nb-NO" dirty="0"/>
              <a:t> </a:t>
            </a:r>
            <a:r>
              <a:rPr lang="nb-NO" dirty="0" err="1"/>
              <a:t>price</a:t>
            </a:r>
            <a:endParaRPr lang="nb-NO" sz="1400" i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5" y="1454167"/>
            <a:ext cx="7440215" cy="5010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2360" y="339123"/>
            <a:ext cx="1183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539B"/>
                </a:solidFill>
              </a:rPr>
              <a:t>NoMIS</a:t>
            </a:r>
            <a:br>
              <a:rPr lang="en-GB" dirty="0">
                <a:solidFill>
                  <a:srgbClr val="00539B"/>
                </a:solidFill>
              </a:rPr>
            </a:br>
            <a:r>
              <a:rPr lang="en-GB" sz="1000" dirty="0">
                <a:solidFill>
                  <a:srgbClr val="00539B"/>
                </a:solidFill>
              </a:rPr>
              <a:t>Nordic Marine</a:t>
            </a:r>
          </a:p>
          <a:p>
            <a:pPr algn="ctr"/>
            <a:r>
              <a:rPr lang="en-GB" sz="1000" dirty="0">
                <a:solidFill>
                  <a:srgbClr val="00539B"/>
                </a:solidFill>
              </a:rPr>
              <a:t>Insurance Statistics</a:t>
            </a:r>
          </a:p>
        </p:txBody>
      </p:sp>
    </p:spTree>
    <p:extLst>
      <p:ext uri="{BB962C8B-B14F-4D97-AF65-F5344CB8AC3E}">
        <p14:creationId xmlns:p14="http://schemas.microsoft.com/office/powerpoint/2010/main" val="3397980491"/>
      </p:ext>
    </p:extLst>
  </p:cSld>
  <p:clrMapOvr>
    <a:masterClrMapping/>
  </p:clrMapOvr>
</p:sld>
</file>

<file path=ppt/theme/theme1.xml><?xml version="1.0" encoding="utf-8"?>
<a:theme xmlns:a="http://schemas.openxmlformats.org/drawingml/2006/main" name="1korr_Cefor PPT-mal_1102">
  <a:themeElements>
    <a:clrScheme name="Cefor Academy PP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0054A0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1korr_Cefor PPT-mal_1102</Template>
  <TotalTime>5877</TotalTime>
  <Words>1065</Words>
  <Application>Microsoft Office PowerPoint</Application>
  <PresentationFormat>On-screen Show (4:3)</PresentationFormat>
  <Paragraphs>314</Paragraphs>
  <Slides>37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1korr_Cefor PPT-mal_1102</vt:lpstr>
      <vt:lpstr>Vessel value and casualty trends &amp;  the impact of sleeping beauties</vt:lpstr>
      <vt:lpstr>Contents</vt:lpstr>
      <vt:lpstr>The NoMIS Fleet – No. of vessels  with IMO-number</vt:lpstr>
      <vt:lpstr>Nomis Fleet as % of world fleet vessels with IMO number</vt:lpstr>
      <vt:lpstr>Contents</vt:lpstr>
      <vt:lpstr>Average gross ton &amp; vessel value</vt:lpstr>
      <vt:lpstr>Change in values on renewal     comparing insured value of same vessels in two consecutive years</vt:lpstr>
      <vt:lpstr>Bulk, Supply/Offshore vessels:  Strong drop in values</vt:lpstr>
      <vt:lpstr>Change in offshore vessel values  &amp; oil price</vt:lpstr>
      <vt:lpstr>Average VESSEL Age  Recent increase – less newbuildings</vt:lpstr>
      <vt:lpstr>Newbuildings world fleet </vt:lpstr>
      <vt:lpstr>Summary Fleet trends</vt:lpstr>
      <vt:lpstr>Contents</vt:lpstr>
      <vt:lpstr>PowerPoint Presentation</vt:lpstr>
      <vt:lpstr>PowerPoint Presentation</vt:lpstr>
      <vt:lpstr>PowerPoint Presentation</vt:lpstr>
      <vt:lpstr>Claims frequency &gt; certain levels: stable to  positive trend</vt:lpstr>
      <vt:lpstr>PowerPoint Presentation</vt:lpstr>
      <vt:lpstr>claims Exceeding 10 USD million  as % of total claim cost</vt:lpstr>
      <vt:lpstr>claim cost per vessel – including/excluding total losses</vt:lpstr>
      <vt:lpstr>Claims frequency – Alternative Facts (?)</vt:lpstr>
      <vt:lpstr>Lloyds List INtelligence: Total losses as % of world fleet vessels &gt; 500 GT </vt:lpstr>
      <vt:lpstr>Lloyds List INtelligence: ‘Serious’ casualties as % of world fleet vessels &gt; 500 GT </vt:lpstr>
      <vt:lpstr>Answer: both!</vt:lpstr>
      <vt:lpstr>Beware of the Terminology!</vt:lpstr>
      <vt:lpstr>NoMIS claims with match in LLI Casualties: split by ‘serious’/’non-serious’ (LLI) &amp; 5 USD million cost (NoMIS)</vt:lpstr>
      <vt:lpstr>PowerPoint Presentation</vt:lpstr>
      <vt:lpstr>Summary Casualty trends</vt:lpstr>
      <vt:lpstr>Lay-up effect – Example: Container vessels laid up in 2009</vt:lpstr>
      <vt:lpstr>Claims frequency of container v.  in lay-up in 2009 versus active vessels</vt:lpstr>
      <vt:lpstr>PowerPoint Presentation</vt:lpstr>
      <vt:lpstr>Summary Lay-up effect on Claims trends</vt:lpstr>
      <vt:lpstr>PowerPoint Presentation</vt:lpstr>
      <vt:lpstr>Thank you.</vt:lpstr>
      <vt:lpstr>The Nordic Marine Insurance Database</vt:lpstr>
      <vt:lpstr>ocean huLL Report – Definitions </vt:lpstr>
      <vt:lpstr>Legal disclaimer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Helle Hammer</dc:creator>
  <cp:lastModifiedBy>Astrid Seltmann</cp:lastModifiedBy>
  <cp:revision>335</cp:revision>
  <cp:lastPrinted>2015-02-16T13:03:54Z</cp:lastPrinted>
  <dcterms:created xsi:type="dcterms:W3CDTF">2015-02-11T09:07:03Z</dcterms:created>
  <dcterms:modified xsi:type="dcterms:W3CDTF">2017-05-12T10:07:51Z</dcterms:modified>
</cp:coreProperties>
</file>